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6" r:id="rId4"/>
  </p:sldMasterIdLst>
  <p:notesMasterIdLst>
    <p:notesMasterId r:id="rId34"/>
  </p:notesMasterIdLst>
  <p:sldIdLst>
    <p:sldId id="256" r:id="rId5"/>
    <p:sldId id="311" r:id="rId6"/>
    <p:sldId id="312" r:id="rId7"/>
    <p:sldId id="269" r:id="rId8"/>
    <p:sldId id="314" r:id="rId9"/>
    <p:sldId id="266" r:id="rId10"/>
    <p:sldId id="327" r:id="rId11"/>
    <p:sldId id="328" r:id="rId12"/>
    <p:sldId id="329" r:id="rId13"/>
    <p:sldId id="306" r:id="rId14"/>
    <p:sldId id="261" r:id="rId15"/>
    <p:sldId id="313" r:id="rId16"/>
    <p:sldId id="295" r:id="rId17"/>
    <p:sldId id="300" r:id="rId18"/>
    <p:sldId id="296" r:id="rId19"/>
    <p:sldId id="316" r:id="rId20"/>
    <p:sldId id="317" r:id="rId21"/>
    <p:sldId id="318" r:id="rId22"/>
    <p:sldId id="319" r:id="rId23"/>
    <p:sldId id="320" r:id="rId24"/>
    <p:sldId id="321" r:id="rId25"/>
    <p:sldId id="297" r:id="rId26"/>
    <p:sldId id="322" r:id="rId27"/>
    <p:sldId id="323" r:id="rId28"/>
    <p:sldId id="324" r:id="rId29"/>
    <p:sldId id="325" r:id="rId30"/>
    <p:sldId id="301" r:id="rId31"/>
    <p:sldId id="302" r:id="rId32"/>
    <p:sldId id="268"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E41F13-252C-4137-B7C2-6B57BBFD127F}" name="Reinaldo Alvarez Camacho" initials="RA" userId="S::RAlvarez@medicalcardsystem.com::81f3c84c-2985-4af8-a72e-9dd89ac5e835" providerId="AD"/>
  <p188:author id="{52DB652C-46D3-AD6C-FE2F-A29E80223E9B}" name="Stavinoha, Rosalie" initials="RS" userId="S::rosalie.stavinoha@globalhealth.com::03b3a02b-00ba-4ec0-a4c3-74e921986620" providerId="AD"/>
  <p188:author id="{DCD3B959-5585-0DF0-17E1-D446F33F67B7}" name="Watkins, Laci" initials="LW" userId="S::laci.watkins@globalhealth.com::7ce1627b-8ab0-4633-a933-0c80df821d4a" providerId="AD"/>
  <p188:author id="{3DC5FB91-605B-E6BB-8823-71391447A4F2}" name="Mast, Emily" initials="ME" userId="S::emily.mast@globalhealth.com::a1acd03f-052c-4d6b-94f3-b46fcbb13b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670"/>
    <a:srgbClr val="07AABD"/>
    <a:srgbClr val="6FCCD7"/>
    <a:srgbClr val="F1C063"/>
    <a:srgbClr val="157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504DD9-25C5-4B61-A5A3-EA665AE824BA}">
  <a:tblStyle styleId="{D0504DD9-25C5-4B61-A5A3-EA665AE824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4"/>
    <p:restoredTop sz="96357" autoAdjust="0"/>
  </p:normalViewPr>
  <p:slideViewPr>
    <p:cSldViewPr snapToGrid="0">
      <p:cViewPr varScale="1">
        <p:scale>
          <a:sx n="145" d="100"/>
          <a:sy n="145" d="100"/>
        </p:scale>
        <p:origin x="960"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9fcdb424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9fcdb424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fcdb4243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fcdb4243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091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ac3501fe4c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ac3501fe4c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fcdb4243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fcdb4243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877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ac3501fe4c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ac3501fe4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c3501fe4c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c3501fe4c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216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c3501fe4c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c3501fe4c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fcdb4243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fcdb4243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0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fcdb4243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fcdb4243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728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fcdb4243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fcdb4243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780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c3501fe4c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c3501fe4c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166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fcdb4243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fcdb4243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6feb1597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6feb1597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fcdb4243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fcdb4243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769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fcdb4243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fcdb4243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866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fcdb4243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fcdb4243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1674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fcdb4243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fcdb4243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311700" y="1789148"/>
            <a:ext cx="8520600" cy="728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B6670"/>
              </a:buClr>
              <a:buSzPts val="4000"/>
              <a:buNone/>
              <a:defRPr sz="4000" b="1" i="0" baseline="0">
                <a:solidFill>
                  <a:srgbClr val="15748C"/>
                </a:solidFill>
                <a:latin typeface="Montserrat" pitchFamily="2" charset="77"/>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2" name="Google Shape;12;p2"/>
          <p:cNvSpPr txBox="1">
            <a:spLocks noGrp="1"/>
          </p:cNvSpPr>
          <p:nvPr>
            <p:ph type="subTitle" idx="1"/>
          </p:nvPr>
        </p:nvSpPr>
        <p:spPr>
          <a:xfrm>
            <a:off x="311700" y="2328923"/>
            <a:ext cx="8520600" cy="72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E98300"/>
              </a:buClr>
              <a:buSzPts val="2200"/>
              <a:buNone/>
              <a:defRPr sz="2200" b="1" i="0" baseline="0">
                <a:solidFill>
                  <a:srgbClr val="07AABD"/>
                </a:solidFill>
                <a:latin typeface="Montserrat" pitchFamily="2" charset="77"/>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pic>
        <p:nvPicPr>
          <p:cNvPr id="13" name="Google Shape;13;p2"/>
          <p:cNvPicPr preferRelativeResize="0"/>
          <p:nvPr/>
        </p:nvPicPr>
        <p:blipFill>
          <a:blip r:embed="rId2"/>
          <a:srcRect t="25185" b="25185"/>
          <a:stretch/>
        </p:blipFill>
        <p:spPr>
          <a:xfrm>
            <a:off x="3529524" y="820469"/>
            <a:ext cx="2084952" cy="1034778"/>
          </a:xfrm>
          <a:prstGeom prst="rect">
            <a:avLst/>
          </a:prstGeom>
          <a:noFill/>
          <a:ln>
            <a:noFill/>
          </a:ln>
        </p:spPr>
      </p:pic>
      <p:sp>
        <p:nvSpPr>
          <p:cNvPr id="3" name="Google Shape;40;p5">
            <a:extLst>
              <a:ext uri="{FF2B5EF4-FFF2-40B4-BE49-F238E27FC236}">
                <a16:creationId xmlns:a16="http://schemas.microsoft.com/office/drawing/2014/main" id="{8B76A443-ACF2-1585-C4B9-D6A5CC91EFA8}"/>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4" name="Picture 1">
            <a:extLst>
              <a:ext uri="{FF2B5EF4-FFF2-40B4-BE49-F238E27FC236}">
                <a16:creationId xmlns:a16="http://schemas.microsoft.com/office/drawing/2014/main" id="{5727D5AA-78B5-2A83-0689-49E07228F03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66" t="11605" r="36151" b="51893"/>
          <a:stretch/>
        </p:blipFill>
        <p:spPr>
          <a:xfrm>
            <a:off x="-116250" y="0"/>
            <a:ext cx="926025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60"/>
        <p:cNvGrpSpPr/>
        <p:nvPr/>
      </p:nvGrpSpPr>
      <p:grpSpPr>
        <a:xfrm>
          <a:off x="0" y="0"/>
          <a:ext cx="0" cy="0"/>
          <a:chOff x="0" y="0"/>
          <a:chExt cx="0" cy="0"/>
        </a:xfrm>
      </p:grpSpPr>
      <p:pic>
        <p:nvPicPr>
          <p:cNvPr id="61" name="Google Shape;61;p9"/>
          <p:cNvPicPr preferRelativeResize="0"/>
          <p:nvPr/>
        </p:nvPicPr>
        <p:blipFill>
          <a:blip r:embed="rId2"/>
          <a:srcRect t="25185" b="25185"/>
          <a:stretch/>
        </p:blipFill>
        <p:spPr>
          <a:xfrm>
            <a:off x="707955" y="1624332"/>
            <a:ext cx="3592740" cy="1783093"/>
          </a:xfrm>
          <a:prstGeom prst="rect">
            <a:avLst/>
          </a:prstGeom>
          <a:noFill/>
          <a:ln>
            <a:noFill/>
          </a:ln>
        </p:spPr>
      </p:pic>
      <p:sp>
        <p:nvSpPr>
          <p:cNvPr id="62" name="Google Shape;62;p9"/>
          <p:cNvSpPr txBox="1"/>
          <p:nvPr/>
        </p:nvSpPr>
        <p:spPr>
          <a:xfrm>
            <a:off x="4908400" y="1672575"/>
            <a:ext cx="3266400" cy="18834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en" sz="6000" b="1" i="0" baseline="0" dirty="0">
                <a:solidFill>
                  <a:srgbClr val="15748C"/>
                </a:solidFill>
                <a:latin typeface="Montserrat" pitchFamily="2" charset="77"/>
              </a:rPr>
              <a:t>THANK</a:t>
            </a:r>
            <a:endParaRPr sz="6000" b="1" i="0" baseline="0" dirty="0">
              <a:solidFill>
                <a:srgbClr val="15748C"/>
              </a:solidFill>
              <a:latin typeface="Montserrat" pitchFamily="2" charset="77"/>
            </a:endParaRPr>
          </a:p>
          <a:p>
            <a:pPr marL="0" lvl="0" indent="0" algn="l" rtl="0">
              <a:lnSpc>
                <a:spcPct val="85000"/>
              </a:lnSpc>
              <a:spcBef>
                <a:spcPts val="0"/>
              </a:spcBef>
              <a:spcAft>
                <a:spcPts val="0"/>
              </a:spcAft>
              <a:buNone/>
            </a:pPr>
            <a:r>
              <a:rPr lang="en" sz="6000" b="1" i="0" baseline="0" dirty="0">
                <a:solidFill>
                  <a:srgbClr val="15748C"/>
                </a:solidFill>
                <a:latin typeface="Montserrat" pitchFamily="2" charset="77"/>
              </a:rPr>
              <a:t>YOU!</a:t>
            </a:r>
            <a:endParaRPr sz="6000" b="1" i="0" baseline="0" dirty="0">
              <a:solidFill>
                <a:srgbClr val="15748C"/>
              </a:solidFill>
              <a:latin typeface="Montserrat" pitchFamily="2" charset="77"/>
            </a:endParaRPr>
          </a:p>
        </p:txBody>
      </p:sp>
      <p:cxnSp>
        <p:nvCxnSpPr>
          <p:cNvPr id="66" name="Google Shape;66;p9"/>
          <p:cNvCxnSpPr/>
          <p:nvPr userDrawn="1"/>
        </p:nvCxnSpPr>
        <p:spPr>
          <a:xfrm>
            <a:off x="4517863" y="1396075"/>
            <a:ext cx="0" cy="2263500"/>
          </a:xfrm>
          <a:prstGeom prst="straightConnector1">
            <a:avLst/>
          </a:prstGeom>
          <a:noFill/>
          <a:ln w="9525" cap="flat" cmpd="sng">
            <a:solidFill>
              <a:srgbClr val="15748C"/>
            </a:solidFill>
            <a:prstDash val="solid"/>
            <a:round/>
            <a:headEnd type="none" w="med" len="med"/>
            <a:tailEnd type="none" w="med" len="med"/>
          </a:ln>
        </p:spPr>
      </p:cxnSp>
      <p:sp>
        <p:nvSpPr>
          <p:cNvPr id="2" name="Google Shape;40;p5">
            <a:extLst>
              <a:ext uri="{FF2B5EF4-FFF2-40B4-BE49-F238E27FC236}">
                <a16:creationId xmlns:a16="http://schemas.microsoft.com/office/drawing/2014/main" id="{33604C8E-95F0-EA47-7F67-68E4DC0D983C}"/>
              </a:ext>
            </a:extLst>
          </p:cNvPr>
          <p:cNvSpPr txBox="1"/>
          <p:nvPr userDrawn="1"/>
        </p:nvSpPr>
        <p:spPr>
          <a:xfrm>
            <a:off x="7491523" y="4809384"/>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lobalHealth Template">
  <p:cSld name="CUSTOM_4">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baseline="0">
                <a:solidFill>
                  <a:srgbClr val="15748C"/>
                </a:solidFill>
                <a:latin typeface="Montserrat"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53" name="Google Shape;53;p8"/>
          <p:cNvSpPr txBox="1">
            <a:spLocks noGrp="1"/>
          </p:cNvSpPr>
          <p:nvPr>
            <p:ph type="title" idx="2"/>
          </p:nvPr>
        </p:nvSpPr>
        <p:spPr>
          <a:xfrm>
            <a:off x="311700" y="816500"/>
            <a:ext cx="64509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baseline="0">
                <a:solidFill>
                  <a:srgbClr val="07AABD"/>
                </a:solidFill>
                <a:latin typeface="Montserrat"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4" name="Google Shape;54;p8"/>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rgbClr val="3B6670"/>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pic>
        <p:nvPicPr>
          <p:cNvPr id="56" name="Google Shape;56;p8"/>
          <p:cNvPicPr preferRelativeResize="0"/>
          <p:nvPr/>
        </p:nvPicPr>
        <p:blipFill>
          <a:blip r:embed="rId2"/>
          <a:srcRect t="25184" b="25184"/>
          <a:stretch/>
        </p:blipFill>
        <p:spPr>
          <a:xfrm>
            <a:off x="7941551" y="145650"/>
            <a:ext cx="1003402" cy="498000"/>
          </a:xfrm>
          <a:prstGeom prst="rect">
            <a:avLst/>
          </a:prstGeom>
          <a:noFill/>
          <a:ln>
            <a:noFill/>
          </a:ln>
        </p:spPr>
      </p:pic>
      <p:sp>
        <p:nvSpPr>
          <p:cNvPr id="3" name="Google Shape;40;p5">
            <a:extLst>
              <a:ext uri="{FF2B5EF4-FFF2-40B4-BE49-F238E27FC236}">
                <a16:creationId xmlns:a16="http://schemas.microsoft.com/office/drawing/2014/main" id="{5A9D179B-E5A6-6031-9E26-E390A47127B6}"/>
              </a:ext>
            </a:extLst>
          </p:cNvPr>
          <p:cNvSpPr txBox="1"/>
          <p:nvPr userDrawn="1"/>
        </p:nvSpPr>
        <p:spPr>
          <a:xfrm>
            <a:off x="7179551" y="4852415"/>
            <a:ext cx="1524000" cy="166364"/>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445025"/>
            <a:ext cx="6273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baseline="0">
                <a:solidFill>
                  <a:srgbClr val="15748C"/>
                </a:solidFill>
                <a:latin typeface="Montserrat"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 name="Google Shape;17;p3"/>
          <p:cNvSpPr txBox="1">
            <a:spLocks noGrp="1"/>
          </p:cNvSpPr>
          <p:nvPr>
            <p:ph type="body" idx="1"/>
          </p:nvPr>
        </p:nvSpPr>
        <p:spPr>
          <a:xfrm>
            <a:off x="462200" y="1335625"/>
            <a:ext cx="7139100" cy="33276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Char char="●"/>
              <a:defRPr b="0" i="0" baseline="0">
                <a:latin typeface="Montserrat" pitchFamily="2" charset="77"/>
              </a:defRPr>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lnSpc>
                <a:spcPct val="100000"/>
              </a:lnSpc>
              <a:spcBef>
                <a:spcPts val="1600"/>
              </a:spcBef>
              <a:spcAft>
                <a:spcPts val="0"/>
              </a:spcAft>
              <a:buSzPts val="1400"/>
              <a:buChar char="○"/>
              <a:defRPr/>
            </a:lvl5pPr>
            <a:lvl6pPr marL="2743200" lvl="5" indent="-317500">
              <a:lnSpc>
                <a:spcPct val="100000"/>
              </a:lnSpc>
              <a:spcBef>
                <a:spcPts val="1600"/>
              </a:spcBef>
              <a:spcAft>
                <a:spcPts val="0"/>
              </a:spcAft>
              <a:buSzPts val="1400"/>
              <a:buChar char="■"/>
              <a:defRPr/>
            </a:lvl6pPr>
            <a:lvl7pPr marL="3200400" lvl="6" indent="-317500">
              <a:lnSpc>
                <a:spcPct val="100000"/>
              </a:lnSpc>
              <a:spcBef>
                <a:spcPts val="1600"/>
              </a:spcBef>
              <a:spcAft>
                <a:spcPts val="0"/>
              </a:spcAft>
              <a:buSzPts val="1400"/>
              <a:buChar char="●"/>
              <a:defRPr/>
            </a:lvl7pPr>
            <a:lvl8pPr marL="3657600" lvl="7" indent="-317500">
              <a:lnSpc>
                <a:spcPct val="100000"/>
              </a:lnSpc>
              <a:spcBef>
                <a:spcPts val="1600"/>
              </a:spcBef>
              <a:spcAft>
                <a:spcPts val="0"/>
              </a:spcAft>
              <a:buSzPts val="1400"/>
              <a:buChar char="○"/>
              <a:defRPr/>
            </a:lvl8pPr>
            <a:lvl9pPr marL="4114800" lvl="8" indent="-317500">
              <a:lnSpc>
                <a:spcPct val="100000"/>
              </a:lnSpc>
              <a:spcBef>
                <a:spcPts val="1600"/>
              </a:spcBef>
              <a:spcAft>
                <a:spcPts val="1600"/>
              </a:spcAft>
              <a:buSzPts val="1400"/>
              <a:buChar char="■"/>
              <a:defRPr/>
            </a:lvl9pPr>
          </a:lstStyle>
          <a:p>
            <a:endParaRPr dirty="0"/>
          </a:p>
        </p:txBody>
      </p:sp>
      <p:sp>
        <p:nvSpPr>
          <p:cNvPr id="18" name="Google Shape;18;p3"/>
          <p:cNvSpPr txBox="1">
            <a:spLocks noGrp="1"/>
          </p:cNvSpPr>
          <p:nvPr>
            <p:ph type="title" idx="2"/>
          </p:nvPr>
        </p:nvSpPr>
        <p:spPr>
          <a:xfrm>
            <a:off x="311700" y="816500"/>
            <a:ext cx="64509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baseline="0">
                <a:solidFill>
                  <a:srgbClr val="07AABD"/>
                </a:solidFill>
                <a:latin typeface="Montserrat" pitchFamily="2" charset="77"/>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pic>
        <p:nvPicPr>
          <p:cNvPr id="22" name="Google Shape;22;p3"/>
          <p:cNvPicPr preferRelativeResize="0"/>
          <p:nvPr/>
        </p:nvPicPr>
        <p:blipFill>
          <a:blip r:embed="rId2"/>
          <a:srcRect t="25184" b="25184"/>
          <a:stretch/>
        </p:blipFill>
        <p:spPr>
          <a:xfrm>
            <a:off x="7941551" y="145650"/>
            <a:ext cx="1003402" cy="498000"/>
          </a:xfrm>
          <a:prstGeom prst="rect">
            <a:avLst/>
          </a:prstGeom>
          <a:noFill/>
          <a:ln>
            <a:noFill/>
          </a:ln>
        </p:spPr>
      </p:pic>
      <p:sp>
        <p:nvSpPr>
          <p:cNvPr id="23" name="Google Shape;23;p3"/>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a:buNone/>
              <a:defRPr sz="700" b="1" i="0">
                <a:solidFill>
                  <a:srgbClr val="3B6670"/>
                </a:solidFill>
              </a:defRPr>
            </a:lvl1pPr>
            <a:lvl2pPr lvl="1">
              <a:buNone/>
              <a:defRPr sz="700">
                <a:solidFill>
                  <a:srgbClr val="3B6670"/>
                </a:solidFill>
              </a:defRPr>
            </a:lvl2pPr>
            <a:lvl3pPr lvl="2">
              <a:buNone/>
              <a:defRPr sz="700">
                <a:solidFill>
                  <a:srgbClr val="3B6670"/>
                </a:solidFill>
              </a:defRPr>
            </a:lvl3pPr>
            <a:lvl4pPr lvl="3">
              <a:buNone/>
              <a:defRPr sz="700">
                <a:solidFill>
                  <a:srgbClr val="3B6670"/>
                </a:solidFill>
              </a:defRPr>
            </a:lvl4pPr>
            <a:lvl5pPr lvl="4">
              <a:buNone/>
              <a:defRPr sz="700">
                <a:solidFill>
                  <a:srgbClr val="3B6670"/>
                </a:solidFill>
              </a:defRPr>
            </a:lvl5pPr>
            <a:lvl6pPr lvl="5">
              <a:buNone/>
              <a:defRPr sz="700">
                <a:solidFill>
                  <a:srgbClr val="3B6670"/>
                </a:solidFill>
              </a:defRPr>
            </a:lvl6pPr>
            <a:lvl7pPr lvl="6">
              <a:buNone/>
              <a:defRPr sz="700">
                <a:solidFill>
                  <a:srgbClr val="3B6670"/>
                </a:solidFill>
              </a:defRPr>
            </a:lvl7pPr>
            <a:lvl8pPr lvl="7">
              <a:buNone/>
              <a:defRPr sz="700">
                <a:solidFill>
                  <a:srgbClr val="3B6670"/>
                </a:solidFill>
              </a:defRPr>
            </a:lvl8pPr>
            <a:lvl9pPr lvl="8">
              <a:buNone/>
              <a:defRPr sz="700">
                <a:solidFill>
                  <a:srgbClr val="3B6670"/>
                </a:solidFill>
              </a:defRPr>
            </a:lvl9pPr>
          </a:lstStyle>
          <a:p>
            <a:fld id="{00000000-1234-1234-1234-123412341234}" type="slidenum">
              <a:rPr lang="en" smtClean="0"/>
              <a:pPr/>
              <a:t>‹#›</a:t>
            </a:fld>
            <a:endParaRPr lang="en" dirty="0"/>
          </a:p>
        </p:txBody>
      </p:sp>
      <p:sp>
        <p:nvSpPr>
          <p:cNvPr id="2" name="Google Shape;40;p5">
            <a:extLst>
              <a:ext uri="{FF2B5EF4-FFF2-40B4-BE49-F238E27FC236}">
                <a16:creationId xmlns:a16="http://schemas.microsoft.com/office/drawing/2014/main" id="{7EA7C052-868D-7BCE-28F1-716DE3599BD7}"/>
              </a:ext>
            </a:extLst>
          </p:cNvPr>
          <p:cNvSpPr txBox="1"/>
          <p:nvPr userDrawn="1"/>
        </p:nvSpPr>
        <p:spPr>
          <a:xfrm>
            <a:off x="7179551" y="4852415"/>
            <a:ext cx="1524000" cy="166364"/>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4">
  <p:cSld name="Custom Layout 4">
    <p:bg>
      <p:bgPr>
        <a:blipFill dpi="0" rotWithShape="1">
          <a:blip r:embed="rId2">
            <a:lum/>
          </a:blip>
          <a:srcRect/>
          <a:stretch>
            <a:fillRect/>
          </a:stretch>
        </a:blipFill>
        <a:effectLst/>
      </p:bgPr>
    </p:bg>
    <p:spTree>
      <p:nvGrpSpPr>
        <p:cNvPr id="1" name="Shape 25"/>
        <p:cNvGrpSpPr/>
        <p:nvPr/>
      </p:nvGrpSpPr>
      <p:grpSpPr>
        <a:xfrm>
          <a:off x="0" y="0"/>
          <a:ext cx="0" cy="0"/>
          <a:chOff x="0" y="0"/>
          <a:chExt cx="0" cy="0"/>
        </a:xfrm>
      </p:grpSpPr>
      <p:sp>
        <p:nvSpPr>
          <p:cNvPr id="28" name="Google Shape;28;p4"/>
          <p:cNvSpPr txBox="1">
            <a:spLocks noGrp="1"/>
          </p:cNvSpPr>
          <p:nvPr>
            <p:ph type="title"/>
          </p:nvPr>
        </p:nvSpPr>
        <p:spPr>
          <a:xfrm>
            <a:off x="311700" y="445025"/>
            <a:ext cx="5586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rgbClr val="15748C"/>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9" name="Google Shape;29;p4"/>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b="0" i="0" baseline="0">
                <a:solidFill>
                  <a:srgbClr val="15748C"/>
                </a:solidFill>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dirty="0"/>
          </a:p>
        </p:txBody>
      </p:sp>
      <p:sp>
        <p:nvSpPr>
          <p:cNvPr id="30" name="Google Shape;30;p4"/>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a:solidFill>
                  <a:srgbClr val="07AAB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4" name="Google Shape;34;p4"/>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chemeClr val="bg1"/>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sp>
        <p:nvSpPr>
          <p:cNvPr id="2" name="Google Shape;40;p5">
            <a:extLst>
              <a:ext uri="{FF2B5EF4-FFF2-40B4-BE49-F238E27FC236}">
                <a16:creationId xmlns:a16="http://schemas.microsoft.com/office/drawing/2014/main" id="{E39C1359-BE80-F7D7-9996-8BEAA8A54796}"/>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8" name="Google Shape;22;p3">
            <a:extLst>
              <a:ext uri="{FF2B5EF4-FFF2-40B4-BE49-F238E27FC236}">
                <a16:creationId xmlns:a16="http://schemas.microsoft.com/office/drawing/2014/main" id="{EC4B7AD0-423A-56AF-1BB1-213F049095D2}"/>
              </a:ext>
            </a:extLst>
          </p:cNvPr>
          <p:cNvPicPr preferRelativeResize="0"/>
          <p:nvPr userDrawn="1"/>
        </p:nvPicPr>
        <p:blipFill>
          <a:blip r:embed="rId3"/>
          <a:srcRect t="25184" b="25184"/>
          <a:stretch/>
        </p:blipFill>
        <p:spPr>
          <a:xfrm>
            <a:off x="7941551" y="145650"/>
            <a:ext cx="1003402" cy="498000"/>
          </a:xfrm>
          <a:prstGeom prst="rect">
            <a:avLst/>
          </a:prstGeom>
          <a:noFill/>
          <a:ln>
            <a:noFill/>
          </a:ln>
        </p:spPr>
      </p:pic>
    </p:spTree>
    <p:extLst>
      <p:ext uri="{BB962C8B-B14F-4D97-AF65-F5344CB8AC3E}">
        <p14:creationId xmlns:p14="http://schemas.microsoft.com/office/powerpoint/2010/main" val="106170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4" preserve="1">
  <p:cSld name="1_Custom Layout 4">
    <p:bg>
      <p:bgPr>
        <a:blipFill dpi="0" rotWithShape="1">
          <a:blip r:embed="rId2">
            <a:lum/>
          </a:blip>
          <a:srcRect/>
          <a:stretch>
            <a:fillRect/>
          </a:stretch>
        </a:blipFill>
        <a:effectLst/>
      </p:bgPr>
    </p:bg>
    <p:spTree>
      <p:nvGrpSpPr>
        <p:cNvPr id="1" name="Shape 25"/>
        <p:cNvGrpSpPr/>
        <p:nvPr/>
      </p:nvGrpSpPr>
      <p:grpSpPr>
        <a:xfrm>
          <a:off x="0" y="0"/>
          <a:ext cx="0" cy="0"/>
          <a:chOff x="0" y="0"/>
          <a:chExt cx="0" cy="0"/>
        </a:xfrm>
      </p:grpSpPr>
      <p:sp>
        <p:nvSpPr>
          <p:cNvPr id="28" name="Google Shape;28;p4"/>
          <p:cNvSpPr txBox="1">
            <a:spLocks noGrp="1"/>
          </p:cNvSpPr>
          <p:nvPr>
            <p:ph type="title"/>
          </p:nvPr>
        </p:nvSpPr>
        <p:spPr>
          <a:xfrm>
            <a:off x="311700" y="445025"/>
            <a:ext cx="5586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rgbClr val="15748C"/>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9" name="Google Shape;29;p4"/>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b="0" i="0" baseline="0">
                <a:solidFill>
                  <a:srgbClr val="15748C"/>
                </a:solidFill>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dirty="0"/>
          </a:p>
        </p:txBody>
      </p:sp>
      <p:sp>
        <p:nvSpPr>
          <p:cNvPr id="30" name="Google Shape;30;p4"/>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a:solidFill>
                  <a:srgbClr val="07AAB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4" name="Google Shape;34;p4"/>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rgbClr val="15748C"/>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sp>
        <p:nvSpPr>
          <p:cNvPr id="4" name="Google Shape;40;p5">
            <a:extLst>
              <a:ext uri="{FF2B5EF4-FFF2-40B4-BE49-F238E27FC236}">
                <a16:creationId xmlns:a16="http://schemas.microsoft.com/office/drawing/2014/main" id="{F1575012-6BAB-3688-8ACF-641134FBAFBA}"/>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2" name="Google Shape;22;p3">
            <a:extLst>
              <a:ext uri="{FF2B5EF4-FFF2-40B4-BE49-F238E27FC236}">
                <a16:creationId xmlns:a16="http://schemas.microsoft.com/office/drawing/2014/main" id="{BD102C69-DF00-E9E8-8302-866495597C0E}"/>
              </a:ext>
            </a:extLst>
          </p:cNvPr>
          <p:cNvPicPr preferRelativeResize="0"/>
          <p:nvPr userDrawn="1"/>
        </p:nvPicPr>
        <p:blipFill>
          <a:blip r:embed="rId3"/>
          <a:srcRect t="25184" b="25184"/>
          <a:stretch/>
        </p:blipFill>
        <p:spPr>
          <a:xfrm>
            <a:off x="7941551" y="145650"/>
            <a:ext cx="1003402" cy="498000"/>
          </a:xfrm>
          <a:prstGeom prst="rect">
            <a:avLst/>
          </a:prstGeom>
          <a:noFill/>
          <a:ln>
            <a:noFill/>
          </a:ln>
        </p:spPr>
      </p:pic>
    </p:spTree>
    <p:extLst>
      <p:ext uri="{BB962C8B-B14F-4D97-AF65-F5344CB8AC3E}">
        <p14:creationId xmlns:p14="http://schemas.microsoft.com/office/powerpoint/2010/main" val="342028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7">
  <p:cSld name="Custom Layout 7">
    <p:bg>
      <p:bgPr>
        <a:blipFill dpi="0" rotWithShape="1">
          <a:blip r:embed="rId2">
            <a:lum/>
          </a:blip>
          <a:srcRect/>
          <a:stretch>
            <a:fillRect/>
          </a:stretch>
        </a:blipFill>
        <a:effectLst/>
      </p:bgPr>
    </p:bg>
    <p:spTree>
      <p:nvGrpSpPr>
        <p:cNvPr id="1" name="Shape 47"/>
        <p:cNvGrpSpPr/>
        <p:nvPr/>
      </p:nvGrpSpPr>
      <p:grpSpPr>
        <a:xfrm>
          <a:off x="0" y="0"/>
          <a:ext cx="0" cy="0"/>
          <a:chOff x="0" y="0"/>
          <a:chExt cx="0" cy="0"/>
        </a:xfrm>
      </p:grpSpPr>
      <p:sp>
        <p:nvSpPr>
          <p:cNvPr id="49" name="Google Shape;4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solidFill>
                  <a:srgbClr val="15748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50" name="Google Shape;50;p6"/>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b="0" i="0" baseline="0">
                <a:solidFill>
                  <a:srgbClr val="15748C"/>
                </a:solidFill>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dirty="0"/>
          </a:p>
        </p:txBody>
      </p:sp>
      <p:sp>
        <p:nvSpPr>
          <p:cNvPr id="51" name="Google Shape;51;p6"/>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a:solidFill>
                  <a:srgbClr val="07AAB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 name="Google Shape;34;p4">
            <a:extLst>
              <a:ext uri="{FF2B5EF4-FFF2-40B4-BE49-F238E27FC236}">
                <a16:creationId xmlns:a16="http://schemas.microsoft.com/office/drawing/2014/main" id="{60F88D3E-BDA5-EFF8-7A52-7AC42084A132}"/>
              </a:ext>
            </a:extLst>
          </p:cNvPr>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chemeClr val="bg1"/>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sp>
        <p:nvSpPr>
          <p:cNvPr id="5" name="Google Shape;40;p5">
            <a:extLst>
              <a:ext uri="{FF2B5EF4-FFF2-40B4-BE49-F238E27FC236}">
                <a16:creationId xmlns:a16="http://schemas.microsoft.com/office/drawing/2014/main" id="{3362D938-CA54-A175-8160-4244B5E94BC5}"/>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2" name="Google Shape;22;p3">
            <a:extLst>
              <a:ext uri="{FF2B5EF4-FFF2-40B4-BE49-F238E27FC236}">
                <a16:creationId xmlns:a16="http://schemas.microsoft.com/office/drawing/2014/main" id="{AD953EEA-D3EC-7132-9507-1C5E8807F3FC}"/>
              </a:ext>
            </a:extLst>
          </p:cNvPr>
          <p:cNvPicPr preferRelativeResize="0"/>
          <p:nvPr userDrawn="1"/>
        </p:nvPicPr>
        <p:blipFill>
          <a:blip r:embed="rId3"/>
          <a:srcRect t="25184" b="25184"/>
          <a:stretch/>
        </p:blipFill>
        <p:spPr>
          <a:xfrm>
            <a:off x="7941551" y="145650"/>
            <a:ext cx="1003402" cy="498000"/>
          </a:xfrm>
          <a:prstGeom prst="rect">
            <a:avLst/>
          </a:prstGeom>
          <a:noFill/>
          <a:ln>
            <a:noFill/>
          </a:ln>
        </p:spPr>
      </p:pic>
    </p:spTree>
    <p:extLst>
      <p:ext uri="{BB962C8B-B14F-4D97-AF65-F5344CB8AC3E}">
        <p14:creationId xmlns:p14="http://schemas.microsoft.com/office/powerpoint/2010/main" val="375757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7" preserve="1">
  <p:cSld name="1_Custom Layout 7">
    <p:bg>
      <p:bgPr>
        <a:blipFill dpi="0" rotWithShape="1">
          <a:blip r:embed="rId2">
            <a:lum/>
          </a:blip>
          <a:srcRect/>
          <a:stretch>
            <a:fillRect/>
          </a:stretch>
        </a:blipFill>
        <a:effectLst/>
      </p:bgPr>
    </p:bg>
    <p:spTree>
      <p:nvGrpSpPr>
        <p:cNvPr id="1" name="Shape 47"/>
        <p:cNvGrpSpPr/>
        <p:nvPr/>
      </p:nvGrpSpPr>
      <p:grpSpPr>
        <a:xfrm>
          <a:off x="0" y="0"/>
          <a:ext cx="0" cy="0"/>
          <a:chOff x="0" y="0"/>
          <a:chExt cx="0" cy="0"/>
        </a:xfrm>
      </p:grpSpPr>
      <p:sp>
        <p:nvSpPr>
          <p:cNvPr id="49" name="Google Shape;4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solidFill>
                  <a:srgbClr val="15748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50" name="Google Shape;50;p6"/>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b="0" i="0" baseline="0">
                <a:solidFill>
                  <a:srgbClr val="15748C"/>
                </a:solidFill>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dirty="0"/>
          </a:p>
        </p:txBody>
      </p:sp>
      <p:sp>
        <p:nvSpPr>
          <p:cNvPr id="51" name="Google Shape;51;p6"/>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a:solidFill>
                  <a:srgbClr val="07AAB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 name="Google Shape;34;p4">
            <a:extLst>
              <a:ext uri="{FF2B5EF4-FFF2-40B4-BE49-F238E27FC236}">
                <a16:creationId xmlns:a16="http://schemas.microsoft.com/office/drawing/2014/main" id="{60F88D3E-BDA5-EFF8-7A52-7AC42084A132}"/>
              </a:ext>
            </a:extLst>
          </p:cNvPr>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chemeClr val="bg1"/>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sp>
        <p:nvSpPr>
          <p:cNvPr id="6" name="Google Shape;40;p5">
            <a:extLst>
              <a:ext uri="{FF2B5EF4-FFF2-40B4-BE49-F238E27FC236}">
                <a16:creationId xmlns:a16="http://schemas.microsoft.com/office/drawing/2014/main" id="{C0C17F12-C55C-C670-2E7B-A31435B012AC}"/>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4" name="Google Shape;22;p3">
            <a:extLst>
              <a:ext uri="{FF2B5EF4-FFF2-40B4-BE49-F238E27FC236}">
                <a16:creationId xmlns:a16="http://schemas.microsoft.com/office/drawing/2014/main" id="{860FD8A7-99CC-1BBC-AE40-D007EE24C120}"/>
              </a:ext>
            </a:extLst>
          </p:cNvPr>
          <p:cNvPicPr preferRelativeResize="0"/>
          <p:nvPr userDrawn="1"/>
        </p:nvPicPr>
        <p:blipFill>
          <a:blip r:embed="rId3"/>
          <a:srcRect t="25184" b="25184"/>
          <a:stretch/>
        </p:blipFill>
        <p:spPr>
          <a:xfrm>
            <a:off x="7941551" y="145650"/>
            <a:ext cx="1003402" cy="498000"/>
          </a:xfrm>
          <a:prstGeom prst="rect">
            <a:avLst/>
          </a:prstGeom>
          <a:noFill/>
          <a:ln>
            <a:noFill/>
          </a:ln>
        </p:spPr>
      </p:pic>
    </p:spTree>
    <p:extLst>
      <p:ext uri="{BB962C8B-B14F-4D97-AF65-F5344CB8AC3E}">
        <p14:creationId xmlns:p14="http://schemas.microsoft.com/office/powerpoint/2010/main" val="369120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1" userDrawn="1">
  <p:cSld name="Custom Layout 11">
    <p:bg>
      <p:bgPr>
        <a:blipFill dpi="0" rotWithShape="1">
          <a:blip r:embed="rId2">
            <a:lum/>
          </a:blip>
          <a:srcRect/>
          <a:stretch>
            <a:fillRect/>
          </a:stretch>
        </a:blipFill>
        <a:effectLst/>
      </p:bgPr>
    </p:bg>
    <p:spTree>
      <p:nvGrpSpPr>
        <p:cNvPr id="1" name="Shape 80"/>
        <p:cNvGrpSpPr/>
        <p:nvPr/>
      </p:nvGrpSpPr>
      <p:grpSpPr>
        <a:xfrm>
          <a:off x="0" y="0"/>
          <a:ext cx="0" cy="0"/>
          <a:chOff x="0" y="0"/>
          <a:chExt cx="0" cy="0"/>
        </a:xfrm>
      </p:grpSpPr>
      <p:sp>
        <p:nvSpPr>
          <p:cNvPr id="82" name="Google Shape;82;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i="0">
                <a:solidFill>
                  <a:srgbClr val="15748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84" name="Google Shape;84;p9"/>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a:solidFill>
                  <a:srgbClr val="07AAB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 name="Google Shape;127;p13">
            <a:extLst>
              <a:ext uri="{FF2B5EF4-FFF2-40B4-BE49-F238E27FC236}">
                <a16:creationId xmlns:a16="http://schemas.microsoft.com/office/drawing/2014/main" id="{617848C8-756E-5B66-F4A3-8E2B55735079}"/>
              </a:ext>
            </a:extLst>
          </p:cNvPr>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b="0" i="0" baseline="0">
                <a:solidFill>
                  <a:srgbClr val="15748C"/>
                </a:solidFill>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dirty="0"/>
          </a:p>
        </p:txBody>
      </p:sp>
      <p:sp>
        <p:nvSpPr>
          <p:cNvPr id="4" name="Google Shape;34;p4">
            <a:extLst>
              <a:ext uri="{FF2B5EF4-FFF2-40B4-BE49-F238E27FC236}">
                <a16:creationId xmlns:a16="http://schemas.microsoft.com/office/drawing/2014/main" id="{438F0D16-D818-1E00-53EB-4F107A30FC63}"/>
              </a:ext>
            </a:extLst>
          </p:cNvPr>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rgbClr val="15748C"/>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sp>
        <p:nvSpPr>
          <p:cNvPr id="6" name="Google Shape;40;p5">
            <a:extLst>
              <a:ext uri="{FF2B5EF4-FFF2-40B4-BE49-F238E27FC236}">
                <a16:creationId xmlns:a16="http://schemas.microsoft.com/office/drawing/2014/main" id="{A231C152-8605-467E-FC56-C8CE15AAFC4F}"/>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5" name="Google Shape;22;p3">
            <a:extLst>
              <a:ext uri="{FF2B5EF4-FFF2-40B4-BE49-F238E27FC236}">
                <a16:creationId xmlns:a16="http://schemas.microsoft.com/office/drawing/2014/main" id="{87FB502A-469E-5CAB-61C4-105471241304}"/>
              </a:ext>
            </a:extLst>
          </p:cNvPr>
          <p:cNvPicPr preferRelativeResize="0"/>
          <p:nvPr userDrawn="1"/>
        </p:nvPicPr>
        <p:blipFill>
          <a:blip r:embed="rId3"/>
          <a:srcRect t="25184" b="25184"/>
          <a:stretch/>
        </p:blipFill>
        <p:spPr>
          <a:xfrm>
            <a:off x="7941551" y="145650"/>
            <a:ext cx="1003402" cy="498000"/>
          </a:xfrm>
          <a:prstGeom prst="rect">
            <a:avLst/>
          </a:prstGeom>
          <a:noFill/>
          <a:ln>
            <a:noFill/>
          </a:ln>
        </p:spPr>
      </p:pic>
    </p:spTree>
    <p:extLst>
      <p:ext uri="{BB962C8B-B14F-4D97-AF65-F5344CB8AC3E}">
        <p14:creationId xmlns:p14="http://schemas.microsoft.com/office/powerpoint/2010/main" val="317958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8" preserve="1" userDrawn="1">
  <p:cSld name="Custom Layout 8">
    <p:bg>
      <p:bgPr>
        <a:blipFill dpi="0" rotWithShape="1">
          <a:blip r:embed="rId2">
            <a:lum/>
          </a:blip>
          <a:srcRect/>
          <a:stretch>
            <a:fillRect/>
          </a:stretch>
        </a:blipFill>
        <a:effectLst/>
      </p:bgPr>
    </p:bg>
    <p:spTree>
      <p:nvGrpSpPr>
        <p:cNvPr id="1" name="Shape 36"/>
        <p:cNvGrpSpPr/>
        <p:nvPr/>
      </p:nvGrpSpPr>
      <p:grpSpPr>
        <a:xfrm>
          <a:off x="0" y="0"/>
          <a:ext cx="0" cy="0"/>
          <a:chOff x="0" y="0"/>
          <a:chExt cx="0" cy="0"/>
        </a:xfrm>
      </p:grpSpPr>
      <p:sp>
        <p:nvSpPr>
          <p:cNvPr id="39" name="Google Shape;39;p5"/>
          <p:cNvSpPr txBox="1">
            <a:spLocks noGrp="1"/>
          </p:cNvSpPr>
          <p:nvPr>
            <p:ph type="title"/>
          </p:nvPr>
        </p:nvSpPr>
        <p:spPr>
          <a:xfrm>
            <a:off x="311700" y="816500"/>
            <a:ext cx="5154000" cy="49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98300"/>
              </a:buClr>
              <a:buSzPts val="2100"/>
              <a:buNone/>
              <a:defRPr sz="2100" b="1" i="0">
                <a:solidFill>
                  <a:srgbClr val="07AABD"/>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4" name="Google Shape;44;p5"/>
          <p:cNvSpPr txBox="1">
            <a:spLocks noGrp="1"/>
          </p:cNvSpPr>
          <p:nvPr>
            <p:ph type="title" idx="2"/>
          </p:nvPr>
        </p:nvSpPr>
        <p:spPr>
          <a:xfrm>
            <a:off x="311700" y="445025"/>
            <a:ext cx="5433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i="0">
                <a:solidFill>
                  <a:srgbClr val="15748C"/>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 name="Google Shape;127;p13">
            <a:extLst>
              <a:ext uri="{FF2B5EF4-FFF2-40B4-BE49-F238E27FC236}">
                <a16:creationId xmlns:a16="http://schemas.microsoft.com/office/drawing/2014/main" id="{50817CC1-9BB3-D244-6469-4FFEB27B6596}"/>
              </a:ext>
            </a:extLst>
          </p:cNvPr>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b="0" i="0" baseline="0">
                <a:solidFill>
                  <a:srgbClr val="15748C"/>
                </a:solidFill>
              </a:defRPr>
            </a:lvl1pPr>
            <a:lvl2pPr marL="914400" lvl="1" indent="-317500" rtl="0">
              <a:lnSpc>
                <a:spcPct val="100000"/>
              </a:lnSpc>
              <a:spcBef>
                <a:spcPts val="1600"/>
              </a:spcBef>
              <a:spcAft>
                <a:spcPts val="0"/>
              </a:spcAft>
              <a:buSzPts val="1400"/>
              <a:buChar char="○"/>
              <a:defRPr/>
            </a:lvl2pPr>
            <a:lvl3pPr marL="1371600" lvl="2" indent="-317500" rtl="0">
              <a:lnSpc>
                <a:spcPct val="100000"/>
              </a:lnSpc>
              <a:spcBef>
                <a:spcPts val="1600"/>
              </a:spcBef>
              <a:spcAft>
                <a:spcPts val="0"/>
              </a:spcAft>
              <a:buSzPts val="1400"/>
              <a:buChar char="■"/>
              <a:defRPr/>
            </a:lvl3pPr>
            <a:lvl4pPr marL="1828800" lvl="3" indent="-317500" rtl="0">
              <a:lnSpc>
                <a:spcPct val="100000"/>
              </a:lnSpc>
              <a:spcBef>
                <a:spcPts val="1600"/>
              </a:spcBef>
              <a:spcAft>
                <a:spcPts val="0"/>
              </a:spcAft>
              <a:buSzPts val="1400"/>
              <a:buChar char="●"/>
              <a:defRPr/>
            </a:lvl4pPr>
            <a:lvl5pPr marL="2286000" lvl="4" indent="-317500" rtl="0">
              <a:lnSpc>
                <a:spcPct val="100000"/>
              </a:lnSpc>
              <a:spcBef>
                <a:spcPts val="1600"/>
              </a:spcBef>
              <a:spcAft>
                <a:spcPts val="0"/>
              </a:spcAft>
              <a:buSzPts val="1400"/>
              <a:buChar char="○"/>
              <a:defRPr/>
            </a:lvl5pPr>
            <a:lvl6pPr marL="2743200" lvl="5" indent="-317500" rtl="0">
              <a:lnSpc>
                <a:spcPct val="100000"/>
              </a:lnSpc>
              <a:spcBef>
                <a:spcPts val="1600"/>
              </a:spcBef>
              <a:spcAft>
                <a:spcPts val="0"/>
              </a:spcAft>
              <a:buSzPts val="1400"/>
              <a:buChar char="■"/>
              <a:defRPr/>
            </a:lvl6pPr>
            <a:lvl7pPr marL="3200400" lvl="6" indent="-317500" rtl="0">
              <a:lnSpc>
                <a:spcPct val="100000"/>
              </a:lnSpc>
              <a:spcBef>
                <a:spcPts val="1600"/>
              </a:spcBef>
              <a:spcAft>
                <a:spcPts val="0"/>
              </a:spcAft>
              <a:buSzPts val="1400"/>
              <a:buChar char="●"/>
              <a:defRPr/>
            </a:lvl7pPr>
            <a:lvl8pPr marL="3657600" lvl="7" indent="-317500" rtl="0">
              <a:lnSpc>
                <a:spcPct val="100000"/>
              </a:lnSpc>
              <a:spcBef>
                <a:spcPts val="1600"/>
              </a:spcBef>
              <a:spcAft>
                <a:spcPts val="0"/>
              </a:spcAft>
              <a:buSzPts val="1400"/>
              <a:buChar char="○"/>
              <a:defRPr/>
            </a:lvl8pPr>
            <a:lvl9pPr marL="4114800" lvl="8" indent="-317500" rtl="0">
              <a:lnSpc>
                <a:spcPct val="100000"/>
              </a:lnSpc>
              <a:spcBef>
                <a:spcPts val="1600"/>
              </a:spcBef>
              <a:spcAft>
                <a:spcPts val="1600"/>
              </a:spcAft>
              <a:buSzPts val="1400"/>
              <a:buChar char="■"/>
              <a:defRPr/>
            </a:lvl9pPr>
          </a:lstStyle>
          <a:p>
            <a:endParaRPr dirty="0"/>
          </a:p>
        </p:txBody>
      </p:sp>
      <p:sp>
        <p:nvSpPr>
          <p:cNvPr id="4" name="Google Shape;34;p4">
            <a:extLst>
              <a:ext uri="{FF2B5EF4-FFF2-40B4-BE49-F238E27FC236}">
                <a16:creationId xmlns:a16="http://schemas.microsoft.com/office/drawing/2014/main" id="{413330A0-1A62-A962-BE14-2D580EF73085}"/>
              </a:ext>
            </a:extLst>
          </p:cNvPr>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lvl1pPr lvl="0" rtl="0">
              <a:buNone/>
              <a:defRPr sz="700" b="1" i="0">
                <a:solidFill>
                  <a:schemeClr val="bg1"/>
                </a:solidFill>
              </a:defRPr>
            </a:lvl1pPr>
            <a:lvl2pPr lvl="1" rtl="0">
              <a:buNone/>
              <a:defRPr sz="700">
                <a:solidFill>
                  <a:srgbClr val="3B6670"/>
                </a:solidFill>
              </a:defRPr>
            </a:lvl2pPr>
            <a:lvl3pPr lvl="2" rtl="0">
              <a:buNone/>
              <a:defRPr sz="700">
                <a:solidFill>
                  <a:srgbClr val="3B6670"/>
                </a:solidFill>
              </a:defRPr>
            </a:lvl3pPr>
            <a:lvl4pPr lvl="3" rtl="0">
              <a:buNone/>
              <a:defRPr sz="700">
                <a:solidFill>
                  <a:srgbClr val="3B6670"/>
                </a:solidFill>
              </a:defRPr>
            </a:lvl4pPr>
            <a:lvl5pPr lvl="4" rtl="0">
              <a:buNone/>
              <a:defRPr sz="700">
                <a:solidFill>
                  <a:srgbClr val="3B6670"/>
                </a:solidFill>
              </a:defRPr>
            </a:lvl5pPr>
            <a:lvl6pPr lvl="5" rtl="0">
              <a:buNone/>
              <a:defRPr sz="700">
                <a:solidFill>
                  <a:srgbClr val="3B6670"/>
                </a:solidFill>
              </a:defRPr>
            </a:lvl6pPr>
            <a:lvl7pPr lvl="6" rtl="0">
              <a:buNone/>
              <a:defRPr sz="700">
                <a:solidFill>
                  <a:srgbClr val="3B6670"/>
                </a:solidFill>
              </a:defRPr>
            </a:lvl7pPr>
            <a:lvl8pPr lvl="7" rtl="0">
              <a:buNone/>
              <a:defRPr sz="700">
                <a:solidFill>
                  <a:srgbClr val="3B6670"/>
                </a:solidFill>
              </a:defRPr>
            </a:lvl8pPr>
            <a:lvl9pPr lvl="8" rtl="0">
              <a:buNone/>
              <a:defRPr sz="700">
                <a:solidFill>
                  <a:srgbClr val="3B6670"/>
                </a:solidFill>
              </a:defRPr>
            </a:lvl9pPr>
          </a:lstStyle>
          <a:p>
            <a:fld id="{00000000-1234-1234-1234-123412341234}" type="slidenum">
              <a:rPr lang="en" smtClean="0"/>
              <a:pPr/>
              <a:t>‹#›</a:t>
            </a:fld>
            <a:endParaRPr lang="en" dirty="0"/>
          </a:p>
        </p:txBody>
      </p:sp>
      <p:sp>
        <p:nvSpPr>
          <p:cNvPr id="7" name="Google Shape;40;p5">
            <a:extLst>
              <a:ext uri="{FF2B5EF4-FFF2-40B4-BE49-F238E27FC236}">
                <a16:creationId xmlns:a16="http://schemas.microsoft.com/office/drawing/2014/main" id="{BDEB17FD-D2B6-C2E1-8C6D-334083E6902E}"/>
              </a:ext>
            </a:extLst>
          </p:cNvPr>
          <p:cNvSpPr txBox="1"/>
          <p:nvPr userDrawn="1"/>
        </p:nvSpPr>
        <p:spPr>
          <a:xfrm>
            <a:off x="-116250" y="4876372"/>
            <a:ext cx="1524000" cy="16636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b="0" i="0" dirty="0">
                <a:solidFill>
                  <a:schemeClr val="dk1"/>
                </a:solidFill>
                <a:latin typeface="Source Sans Pro" panose="020B0503030403020204" pitchFamily="34" charset="0"/>
              </a:rPr>
              <a:t>Confidential – Do Not Distribute</a:t>
            </a:r>
            <a:endParaRPr sz="700" b="0" i="0" dirty="0">
              <a:solidFill>
                <a:schemeClr val="dk1"/>
              </a:solidFill>
              <a:latin typeface="Source Sans Pro" panose="020B0503030403020204" pitchFamily="34" charset="0"/>
            </a:endParaRPr>
          </a:p>
        </p:txBody>
      </p:sp>
      <p:pic>
        <p:nvPicPr>
          <p:cNvPr id="5" name="Google Shape;22;p3">
            <a:extLst>
              <a:ext uri="{FF2B5EF4-FFF2-40B4-BE49-F238E27FC236}">
                <a16:creationId xmlns:a16="http://schemas.microsoft.com/office/drawing/2014/main" id="{22E5902F-E5EF-ACF2-E0CD-FE127145BD50}"/>
              </a:ext>
            </a:extLst>
          </p:cNvPr>
          <p:cNvPicPr preferRelativeResize="0"/>
          <p:nvPr userDrawn="1"/>
        </p:nvPicPr>
        <p:blipFill>
          <a:blip r:embed="rId3"/>
          <a:srcRect t="25184" b="25184"/>
          <a:stretch/>
        </p:blipFill>
        <p:spPr>
          <a:xfrm>
            <a:off x="7941551" y="145650"/>
            <a:ext cx="1003402" cy="498000"/>
          </a:xfrm>
          <a:prstGeom prst="rect">
            <a:avLst/>
          </a:prstGeom>
          <a:noFill/>
          <a:ln>
            <a:noFill/>
          </a:ln>
        </p:spPr>
      </p:pic>
    </p:spTree>
    <p:extLst>
      <p:ext uri="{BB962C8B-B14F-4D97-AF65-F5344CB8AC3E}">
        <p14:creationId xmlns:p14="http://schemas.microsoft.com/office/powerpoint/2010/main" val="324213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85000"/>
              </a:lnSpc>
              <a:spcBef>
                <a:spcPts val="0"/>
              </a:spcBef>
              <a:spcAft>
                <a:spcPts val="0"/>
              </a:spcAft>
              <a:buClr>
                <a:srgbClr val="3B6670"/>
              </a:buClr>
              <a:buSzPts val="2800"/>
              <a:buNone/>
              <a:defRPr sz="2800" b="1">
                <a:solidFill>
                  <a:srgbClr val="3B6670"/>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50000"/>
              </a:lnSpc>
              <a:spcBef>
                <a:spcPts val="0"/>
              </a:spcBef>
              <a:spcAft>
                <a:spcPts val="0"/>
              </a:spcAft>
              <a:buClr>
                <a:srgbClr val="3B6670"/>
              </a:buClr>
              <a:buSzPts val="1800"/>
              <a:buChar char="●"/>
              <a:defRPr sz="1800">
                <a:solidFill>
                  <a:srgbClr val="3B6670"/>
                </a:solidFill>
              </a:defRPr>
            </a:lvl1pPr>
            <a:lvl2pPr marL="914400" lvl="1" indent="-317500">
              <a:lnSpc>
                <a:spcPct val="50000"/>
              </a:lnSpc>
              <a:spcBef>
                <a:spcPts val="1600"/>
              </a:spcBef>
              <a:spcAft>
                <a:spcPts val="0"/>
              </a:spcAft>
              <a:buClr>
                <a:srgbClr val="3B6670"/>
              </a:buClr>
              <a:buSzPts val="1400"/>
              <a:buChar char="○"/>
              <a:defRPr>
                <a:solidFill>
                  <a:srgbClr val="3B6670"/>
                </a:solidFill>
              </a:defRPr>
            </a:lvl2pPr>
            <a:lvl3pPr marL="1371600" lvl="2" indent="-317500">
              <a:lnSpc>
                <a:spcPct val="50000"/>
              </a:lnSpc>
              <a:spcBef>
                <a:spcPts val="1600"/>
              </a:spcBef>
              <a:spcAft>
                <a:spcPts val="0"/>
              </a:spcAft>
              <a:buClr>
                <a:srgbClr val="3B6670"/>
              </a:buClr>
              <a:buSzPts val="1400"/>
              <a:buChar char="■"/>
              <a:defRPr>
                <a:solidFill>
                  <a:srgbClr val="3B6670"/>
                </a:solidFill>
              </a:defRPr>
            </a:lvl3pPr>
            <a:lvl4pPr marL="1828800" lvl="3" indent="-317500">
              <a:lnSpc>
                <a:spcPct val="50000"/>
              </a:lnSpc>
              <a:spcBef>
                <a:spcPts val="1600"/>
              </a:spcBef>
              <a:spcAft>
                <a:spcPts val="0"/>
              </a:spcAft>
              <a:buClr>
                <a:srgbClr val="3B6670"/>
              </a:buClr>
              <a:buSzPts val="1400"/>
              <a:buChar char="●"/>
              <a:defRPr>
                <a:solidFill>
                  <a:srgbClr val="3B6670"/>
                </a:solidFill>
              </a:defRPr>
            </a:lvl4pPr>
            <a:lvl5pPr marL="2286000" lvl="4" indent="-317500">
              <a:lnSpc>
                <a:spcPct val="50000"/>
              </a:lnSpc>
              <a:spcBef>
                <a:spcPts val="1600"/>
              </a:spcBef>
              <a:spcAft>
                <a:spcPts val="0"/>
              </a:spcAft>
              <a:buClr>
                <a:srgbClr val="3B6670"/>
              </a:buClr>
              <a:buSzPts val="1400"/>
              <a:buChar char="○"/>
              <a:defRPr>
                <a:solidFill>
                  <a:srgbClr val="3B6670"/>
                </a:solidFill>
              </a:defRPr>
            </a:lvl5pPr>
            <a:lvl6pPr marL="2743200" lvl="5" indent="-317500">
              <a:lnSpc>
                <a:spcPct val="50000"/>
              </a:lnSpc>
              <a:spcBef>
                <a:spcPts val="1600"/>
              </a:spcBef>
              <a:spcAft>
                <a:spcPts val="0"/>
              </a:spcAft>
              <a:buClr>
                <a:srgbClr val="3B6670"/>
              </a:buClr>
              <a:buSzPts val="1400"/>
              <a:buChar char="■"/>
              <a:defRPr>
                <a:solidFill>
                  <a:srgbClr val="3B6670"/>
                </a:solidFill>
              </a:defRPr>
            </a:lvl6pPr>
            <a:lvl7pPr marL="3200400" lvl="6" indent="-317500">
              <a:lnSpc>
                <a:spcPct val="50000"/>
              </a:lnSpc>
              <a:spcBef>
                <a:spcPts val="1600"/>
              </a:spcBef>
              <a:spcAft>
                <a:spcPts val="0"/>
              </a:spcAft>
              <a:buClr>
                <a:srgbClr val="3B6670"/>
              </a:buClr>
              <a:buSzPts val="1400"/>
              <a:buChar char="●"/>
              <a:defRPr>
                <a:solidFill>
                  <a:srgbClr val="3B6670"/>
                </a:solidFill>
              </a:defRPr>
            </a:lvl7pPr>
            <a:lvl8pPr marL="3657600" lvl="7" indent="-317500">
              <a:lnSpc>
                <a:spcPct val="50000"/>
              </a:lnSpc>
              <a:spcBef>
                <a:spcPts val="1600"/>
              </a:spcBef>
              <a:spcAft>
                <a:spcPts val="0"/>
              </a:spcAft>
              <a:buClr>
                <a:srgbClr val="3B6670"/>
              </a:buClr>
              <a:buSzPts val="1400"/>
              <a:buChar char="○"/>
              <a:defRPr>
                <a:solidFill>
                  <a:srgbClr val="3B6670"/>
                </a:solidFill>
              </a:defRPr>
            </a:lvl8pPr>
            <a:lvl9pPr marL="4114800" lvl="8" indent="-317500">
              <a:lnSpc>
                <a:spcPct val="50000"/>
              </a:lnSpc>
              <a:spcBef>
                <a:spcPts val="1600"/>
              </a:spcBef>
              <a:spcAft>
                <a:spcPts val="1600"/>
              </a:spcAft>
              <a:buClr>
                <a:srgbClr val="3B6670"/>
              </a:buClr>
              <a:buSzPts val="1400"/>
              <a:buChar char="■"/>
              <a:defRPr>
                <a:solidFill>
                  <a:srgbClr val="3B6670"/>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b="1" i="0">
                <a:solidFill>
                  <a:schemeClr val="dk2"/>
                </a:solidFill>
                <a:latin typeface="Montserrat" pitchFamily="2" charset="77"/>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49" r:id="rId3"/>
    <p:sldLayoutId id="2147483660" r:id="rId4"/>
    <p:sldLayoutId id="2147483691" r:id="rId5"/>
    <p:sldLayoutId id="2147483662" r:id="rId6"/>
    <p:sldLayoutId id="2147483692" r:id="rId7"/>
    <p:sldLayoutId id="2147483664" r:id="rId8"/>
    <p:sldLayoutId id="2147483693" r:id="rId9"/>
    <p:sldLayoutId id="214748365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15748C"/>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15748C"/>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www.globalhealth.com/"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mailto:provider.relations@globalhealth.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globalhealth.com/"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www.cms.gov/Medicare-Medicaid-Coordination/Medicare-and-Medicaid-Coordination/Medicare-Medicaid-Coordination-Office/QMB"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www.globalhealth.com/"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globalhealth.zelisenroll.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globalhealth.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Subtitle 5">
            <a:extLst>
              <a:ext uri="{FF2B5EF4-FFF2-40B4-BE49-F238E27FC236}">
                <a16:creationId xmlns:a16="http://schemas.microsoft.com/office/drawing/2014/main" id="{B1730ADB-0E68-0A85-DEE1-65B64EC54A24}"/>
              </a:ext>
            </a:extLst>
          </p:cNvPr>
          <p:cNvSpPr>
            <a:spLocks noGrp="1"/>
          </p:cNvSpPr>
          <p:nvPr>
            <p:ph type="subTitle" idx="1"/>
          </p:nvPr>
        </p:nvSpPr>
        <p:spPr>
          <a:xfrm>
            <a:off x="311700" y="2799576"/>
            <a:ext cx="8520600" cy="728700"/>
          </a:xfrm>
        </p:spPr>
        <p:txBody>
          <a:bodyPr/>
          <a:lstStyle/>
          <a:p>
            <a:r>
              <a:rPr lang="en-US" dirty="0"/>
              <a:t>2024</a:t>
            </a:r>
          </a:p>
        </p:txBody>
      </p:sp>
      <p:sp>
        <p:nvSpPr>
          <p:cNvPr id="3" name="Title 2">
            <a:extLst>
              <a:ext uri="{FF2B5EF4-FFF2-40B4-BE49-F238E27FC236}">
                <a16:creationId xmlns:a16="http://schemas.microsoft.com/office/drawing/2014/main" id="{3B630BCF-A98C-F2FF-9478-565D05B44B31}"/>
              </a:ext>
            </a:extLst>
          </p:cNvPr>
          <p:cNvSpPr>
            <a:spLocks noGrp="1"/>
          </p:cNvSpPr>
          <p:nvPr>
            <p:ph type="ctrTitle"/>
          </p:nvPr>
        </p:nvSpPr>
        <p:spPr/>
        <p:txBody>
          <a:bodyPr/>
          <a:lstStyle/>
          <a:p>
            <a:r>
              <a:rPr lang="en-US" sz="3800" dirty="0"/>
              <a:t>OK Provider Orientation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E570-CEFD-0B3F-4A86-275F6F23A9AB}"/>
              </a:ext>
            </a:extLst>
          </p:cNvPr>
          <p:cNvSpPr>
            <a:spLocks noGrp="1"/>
          </p:cNvSpPr>
          <p:nvPr>
            <p:ph type="title"/>
          </p:nvPr>
        </p:nvSpPr>
        <p:spPr>
          <a:xfrm>
            <a:off x="311700" y="225189"/>
            <a:ext cx="7453976" cy="420274"/>
          </a:xfrm>
        </p:spPr>
        <p:txBody>
          <a:bodyPr/>
          <a:lstStyle/>
          <a:p>
            <a:r>
              <a:rPr lang="en-US" dirty="0"/>
              <a:t>2024 MAPD Supplemental Benefits</a:t>
            </a:r>
          </a:p>
        </p:txBody>
      </p:sp>
      <p:sp>
        <p:nvSpPr>
          <p:cNvPr id="3" name="Text Placeholder 2">
            <a:extLst>
              <a:ext uri="{FF2B5EF4-FFF2-40B4-BE49-F238E27FC236}">
                <a16:creationId xmlns:a16="http://schemas.microsoft.com/office/drawing/2014/main" id="{364BF268-C15D-A66B-8043-ED6324DF405F}"/>
              </a:ext>
            </a:extLst>
          </p:cNvPr>
          <p:cNvSpPr>
            <a:spLocks noGrp="1"/>
          </p:cNvSpPr>
          <p:nvPr>
            <p:ph type="body" idx="1"/>
          </p:nvPr>
        </p:nvSpPr>
        <p:spPr>
          <a:xfrm>
            <a:off x="617300" y="645464"/>
            <a:ext cx="8248854" cy="4053012"/>
          </a:xfrm>
        </p:spPr>
        <p:txBody>
          <a:bodyPr/>
          <a:lstStyle/>
          <a:p>
            <a:pPr marL="114300" indent="0">
              <a:buNone/>
            </a:pPr>
            <a:r>
              <a:rPr lang="en-US" sz="1200" b="1" dirty="0"/>
              <a:t>Hearing Benefit</a:t>
            </a:r>
            <a:r>
              <a:rPr lang="en-US" sz="1200" dirty="0"/>
              <a:t> –Hearing aid benefits range from $500 to $2,000 per year.</a:t>
            </a:r>
          </a:p>
          <a:p>
            <a:pPr marL="114300" indent="0">
              <a:buNone/>
            </a:pPr>
            <a:endParaRPr lang="en-US" sz="1200" b="1" dirty="0"/>
          </a:p>
          <a:p>
            <a:pPr marL="114300" indent="0">
              <a:buNone/>
            </a:pPr>
            <a:r>
              <a:rPr lang="en-US" sz="1200" b="1" dirty="0"/>
              <a:t>Dental Allowance</a:t>
            </a:r>
            <a:r>
              <a:rPr lang="en-US" sz="1200" dirty="0"/>
              <a:t> – Our plans pay for preventive and comprehensive dental services. Benefit amounts range from 1,500 to $6,000, depending on the plan. </a:t>
            </a:r>
          </a:p>
          <a:p>
            <a:pPr marL="114300" indent="0">
              <a:buNone/>
            </a:pPr>
            <a:endParaRPr lang="en-US" sz="1200" b="1" dirty="0"/>
          </a:p>
          <a:p>
            <a:pPr marL="114300" indent="0">
              <a:buNone/>
            </a:pPr>
            <a:r>
              <a:rPr lang="en-US" sz="1200" b="1" dirty="0"/>
              <a:t>Routine Eyewear Benefit</a:t>
            </a:r>
            <a:r>
              <a:rPr lang="en-US" sz="1200" dirty="0"/>
              <a:t> – Members pay nothing for 1 routine visit per year. Plans pay up for 1 pair of supplemental eyeglasses or contacts per year up to the allowed plan benefit. </a:t>
            </a:r>
          </a:p>
          <a:p>
            <a:pPr marL="114300" indent="0">
              <a:buNone/>
            </a:pPr>
            <a:endParaRPr lang="en-US" sz="1200" b="1" dirty="0"/>
          </a:p>
          <a:p>
            <a:pPr marL="114300" indent="0">
              <a:buNone/>
            </a:pPr>
            <a:r>
              <a:rPr lang="en-US" sz="1200" b="1" dirty="0"/>
              <a:t>Transportation Benefit</a:t>
            </a:r>
            <a:r>
              <a:rPr lang="en-US" sz="1200" dirty="0"/>
              <a:t> – Members pay nothing for plan-approved trips. Trips are limited to 50 miles per one-way trip. Benefits cover from 12 to 36 one-way plan-approved trips depending on the plan.</a:t>
            </a:r>
          </a:p>
          <a:p>
            <a:pPr marL="114300" indent="0">
              <a:spcBef>
                <a:spcPts val="1000"/>
              </a:spcBef>
              <a:buNone/>
            </a:pPr>
            <a:r>
              <a:rPr lang="en-US" sz="1200" b="1" dirty="0"/>
              <a:t>Fitness Benefit </a:t>
            </a:r>
            <a:r>
              <a:rPr lang="en-US" sz="1200" dirty="0"/>
              <a:t>– On all plans, members pay nothing at an in-network facility. Benefits include 1 home kit (Fitbit or Garmin tracker) per year in addition to gym membership.</a:t>
            </a:r>
          </a:p>
          <a:p>
            <a:pPr marL="114300" indent="0">
              <a:spcBef>
                <a:spcPts val="1000"/>
              </a:spcBef>
              <a:buNone/>
            </a:pPr>
            <a:r>
              <a:rPr lang="en-US" sz="1200" b="1" dirty="0"/>
              <a:t>Monthly Credit on Part B Premium</a:t>
            </a:r>
            <a:r>
              <a:rPr lang="en-US" sz="1200" dirty="0"/>
              <a:t> – Members on eligible plans receive a monthly credit to their Part B Premium</a:t>
            </a:r>
          </a:p>
          <a:p>
            <a:pPr marL="114300" indent="0">
              <a:spcBef>
                <a:spcPts val="1000"/>
              </a:spcBef>
              <a:buNone/>
            </a:pPr>
            <a:r>
              <a:rPr lang="en-US" sz="1200" b="1" dirty="0"/>
              <a:t>Home Support Benefit </a:t>
            </a:r>
            <a:r>
              <a:rPr lang="en-US" sz="1200" dirty="0"/>
              <a:t>-  Non-skilled personal companions to assist with socialization, technology, transportation, light household chores, light yard chores.</a:t>
            </a:r>
          </a:p>
          <a:p>
            <a:pPr marL="114300" indent="0">
              <a:spcBef>
                <a:spcPts val="1000"/>
              </a:spcBef>
              <a:buNone/>
            </a:pPr>
            <a:r>
              <a:rPr lang="en-US" sz="1200" b="1" dirty="0"/>
              <a:t>Personal Emergency Response Benefit </a:t>
            </a:r>
            <a:r>
              <a:rPr lang="en-US" sz="1200" dirty="0"/>
              <a:t>– Members can choose from several emergency response model options.</a:t>
            </a:r>
          </a:p>
          <a:p>
            <a:pPr marL="114300" indent="0">
              <a:spcBef>
                <a:spcPts val="1000"/>
              </a:spcBef>
              <a:buNone/>
            </a:pPr>
            <a:r>
              <a:rPr lang="en-US" sz="1000" dirty="0"/>
              <a:t>OSR plans may not have all benefits.</a:t>
            </a:r>
          </a:p>
        </p:txBody>
      </p:sp>
      <p:sp>
        <p:nvSpPr>
          <p:cNvPr id="5" name="Slide Number Placeholder 4">
            <a:extLst>
              <a:ext uri="{FF2B5EF4-FFF2-40B4-BE49-F238E27FC236}">
                <a16:creationId xmlns:a16="http://schemas.microsoft.com/office/drawing/2014/main" id="{2C33C147-9053-1072-7414-48644551FDFA}"/>
              </a:ext>
            </a:extLst>
          </p:cNvPr>
          <p:cNvSpPr>
            <a:spLocks noGrp="1"/>
          </p:cNvSpPr>
          <p:nvPr>
            <p:ph type="sldNum" idx="12"/>
          </p:nvPr>
        </p:nvSpPr>
        <p:spPr/>
        <p:txBody>
          <a:bodyPr/>
          <a:lstStyle/>
          <a:p>
            <a:fld id="{00000000-1234-1234-1234-123412341234}" type="slidenum">
              <a:rPr lang="en" smtClean="0"/>
              <a:pPr/>
              <a:t>10</a:t>
            </a:fld>
            <a:endParaRPr lang="en" dirty="0"/>
          </a:p>
        </p:txBody>
      </p:sp>
      <p:pic>
        <p:nvPicPr>
          <p:cNvPr id="6" name="Picture 5" descr="A picture containing drawing&#10;&#10;Description automatically generated">
            <a:extLst>
              <a:ext uri="{FF2B5EF4-FFF2-40B4-BE49-F238E27FC236}">
                <a16:creationId xmlns:a16="http://schemas.microsoft.com/office/drawing/2014/main" id="{3E1F5A2B-3399-00F1-00EC-78613B6DE298}"/>
              </a:ext>
            </a:extLst>
          </p:cNvPr>
          <p:cNvPicPr>
            <a:picLocks noChangeAspect="1"/>
          </p:cNvPicPr>
          <p:nvPr/>
        </p:nvPicPr>
        <p:blipFill>
          <a:blip r:embed="rId2"/>
          <a:stretch>
            <a:fillRect/>
          </a:stretch>
        </p:blipFill>
        <p:spPr>
          <a:xfrm>
            <a:off x="307440" y="2187402"/>
            <a:ext cx="398656" cy="204715"/>
          </a:xfrm>
          <a:prstGeom prst="rect">
            <a:avLst/>
          </a:prstGeom>
        </p:spPr>
      </p:pic>
      <p:pic>
        <p:nvPicPr>
          <p:cNvPr id="7" name="Picture 6" descr="A close up of a logo&#10;&#10;Description automatically generated">
            <a:extLst>
              <a:ext uri="{FF2B5EF4-FFF2-40B4-BE49-F238E27FC236}">
                <a16:creationId xmlns:a16="http://schemas.microsoft.com/office/drawing/2014/main" id="{9FFE5849-7527-DFFC-C1FD-C0D84CD53E0B}"/>
              </a:ext>
            </a:extLst>
          </p:cNvPr>
          <p:cNvPicPr>
            <a:picLocks noChangeAspect="1"/>
          </p:cNvPicPr>
          <p:nvPr/>
        </p:nvPicPr>
        <p:blipFill>
          <a:blip r:embed="rId3"/>
          <a:stretch>
            <a:fillRect/>
          </a:stretch>
        </p:blipFill>
        <p:spPr>
          <a:xfrm>
            <a:off x="402765" y="699099"/>
            <a:ext cx="200903" cy="319081"/>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83A50F34-03D4-DD83-2F2B-53B107D95141}"/>
              </a:ext>
            </a:extLst>
          </p:cNvPr>
          <p:cNvPicPr>
            <a:picLocks noChangeAspect="1"/>
          </p:cNvPicPr>
          <p:nvPr/>
        </p:nvPicPr>
        <p:blipFill>
          <a:blip r:embed="rId4"/>
          <a:stretch>
            <a:fillRect/>
          </a:stretch>
        </p:blipFill>
        <p:spPr>
          <a:xfrm>
            <a:off x="400163" y="1128232"/>
            <a:ext cx="260781" cy="281644"/>
          </a:xfrm>
          <a:prstGeom prst="rect">
            <a:avLst/>
          </a:prstGeom>
        </p:spPr>
      </p:pic>
      <p:pic>
        <p:nvPicPr>
          <p:cNvPr id="9" name="Picture 8" descr="A picture containing mirror&#10;&#10;Description automatically generated">
            <a:extLst>
              <a:ext uri="{FF2B5EF4-FFF2-40B4-BE49-F238E27FC236}">
                <a16:creationId xmlns:a16="http://schemas.microsoft.com/office/drawing/2014/main" id="{DB910B15-9787-2CB7-3A71-A502FE130842}"/>
              </a:ext>
            </a:extLst>
          </p:cNvPr>
          <p:cNvPicPr>
            <a:picLocks noChangeAspect="1"/>
          </p:cNvPicPr>
          <p:nvPr/>
        </p:nvPicPr>
        <p:blipFill>
          <a:blip r:embed="rId5"/>
          <a:stretch>
            <a:fillRect/>
          </a:stretch>
        </p:blipFill>
        <p:spPr>
          <a:xfrm>
            <a:off x="325803" y="1627705"/>
            <a:ext cx="409500" cy="171726"/>
          </a:xfrm>
          <a:prstGeom prst="rect">
            <a:avLst/>
          </a:prstGeom>
        </p:spPr>
      </p:pic>
      <p:pic>
        <p:nvPicPr>
          <p:cNvPr id="10" name="Picture 9" descr="A drawing of a person&#10;&#10;Description automatically generated">
            <a:extLst>
              <a:ext uri="{FF2B5EF4-FFF2-40B4-BE49-F238E27FC236}">
                <a16:creationId xmlns:a16="http://schemas.microsoft.com/office/drawing/2014/main" id="{EE5F77EA-2141-0C00-7A16-0748F5B63649}"/>
              </a:ext>
            </a:extLst>
          </p:cNvPr>
          <p:cNvPicPr>
            <a:picLocks noChangeAspect="1"/>
          </p:cNvPicPr>
          <p:nvPr/>
        </p:nvPicPr>
        <p:blipFill>
          <a:blip r:embed="rId6"/>
          <a:stretch>
            <a:fillRect/>
          </a:stretch>
        </p:blipFill>
        <p:spPr>
          <a:xfrm>
            <a:off x="335539" y="2678927"/>
            <a:ext cx="353504" cy="213963"/>
          </a:xfrm>
          <a:prstGeom prst="rect">
            <a:avLst/>
          </a:prstGeom>
        </p:spPr>
      </p:pic>
      <p:pic>
        <p:nvPicPr>
          <p:cNvPr id="11" name="Picture 10">
            <a:extLst>
              <a:ext uri="{FF2B5EF4-FFF2-40B4-BE49-F238E27FC236}">
                <a16:creationId xmlns:a16="http://schemas.microsoft.com/office/drawing/2014/main" id="{D1A0D108-E613-4A55-61F6-1F704D2857E4}"/>
              </a:ext>
            </a:extLst>
          </p:cNvPr>
          <p:cNvPicPr>
            <a:picLocks noChangeAspect="1"/>
          </p:cNvPicPr>
          <p:nvPr/>
        </p:nvPicPr>
        <p:blipFill>
          <a:blip r:embed="rId7"/>
          <a:stretch>
            <a:fillRect/>
          </a:stretch>
        </p:blipFill>
        <p:spPr>
          <a:xfrm>
            <a:off x="383519" y="3094629"/>
            <a:ext cx="308351" cy="300445"/>
          </a:xfrm>
          <a:prstGeom prst="rect">
            <a:avLst/>
          </a:prstGeom>
        </p:spPr>
      </p:pic>
      <p:pic>
        <p:nvPicPr>
          <p:cNvPr id="13" name="Picture 12">
            <a:extLst>
              <a:ext uri="{FF2B5EF4-FFF2-40B4-BE49-F238E27FC236}">
                <a16:creationId xmlns:a16="http://schemas.microsoft.com/office/drawing/2014/main" id="{006C4509-61AB-85AE-80A1-D4A9EEE185F5}"/>
              </a:ext>
            </a:extLst>
          </p:cNvPr>
          <p:cNvPicPr>
            <a:picLocks noChangeAspect="1"/>
          </p:cNvPicPr>
          <p:nvPr/>
        </p:nvPicPr>
        <p:blipFill>
          <a:blip r:embed="rId8"/>
          <a:stretch>
            <a:fillRect/>
          </a:stretch>
        </p:blipFill>
        <p:spPr>
          <a:xfrm>
            <a:off x="351469" y="3595402"/>
            <a:ext cx="358168" cy="318572"/>
          </a:xfrm>
          <a:prstGeom prst="rect">
            <a:avLst/>
          </a:prstGeom>
        </p:spPr>
      </p:pic>
      <p:pic>
        <p:nvPicPr>
          <p:cNvPr id="15" name="Picture 14">
            <a:extLst>
              <a:ext uri="{FF2B5EF4-FFF2-40B4-BE49-F238E27FC236}">
                <a16:creationId xmlns:a16="http://schemas.microsoft.com/office/drawing/2014/main" id="{E402114F-EEB9-36BD-726C-EA720BAA94AF}"/>
              </a:ext>
            </a:extLst>
          </p:cNvPr>
          <p:cNvPicPr>
            <a:picLocks noChangeAspect="1"/>
          </p:cNvPicPr>
          <p:nvPr/>
        </p:nvPicPr>
        <p:blipFill>
          <a:blip r:embed="rId9"/>
          <a:stretch>
            <a:fillRect/>
          </a:stretch>
        </p:blipFill>
        <p:spPr>
          <a:xfrm>
            <a:off x="390429" y="4114302"/>
            <a:ext cx="312446" cy="318572"/>
          </a:xfrm>
          <a:prstGeom prst="rect">
            <a:avLst/>
          </a:prstGeom>
        </p:spPr>
      </p:pic>
    </p:spTree>
    <p:extLst>
      <p:ext uri="{BB962C8B-B14F-4D97-AF65-F5344CB8AC3E}">
        <p14:creationId xmlns:p14="http://schemas.microsoft.com/office/powerpoint/2010/main" val="246125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311700" y="445025"/>
            <a:ext cx="627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6FCCD7"/>
                </a:solidFill>
              </a:rPr>
              <a:t> </a:t>
            </a:r>
            <a:r>
              <a:rPr lang="en" dirty="0"/>
              <a:t>Smart Wallet Benefit</a:t>
            </a:r>
            <a:endParaRPr dirty="0"/>
          </a:p>
        </p:txBody>
      </p:sp>
      <p:sp>
        <p:nvSpPr>
          <p:cNvPr id="105" name="Google Shape;105;p15"/>
          <p:cNvSpPr txBox="1">
            <a:spLocks noGrp="1"/>
          </p:cNvSpPr>
          <p:nvPr>
            <p:ph type="body" idx="1"/>
          </p:nvPr>
        </p:nvSpPr>
        <p:spPr>
          <a:xfrm>
            <a:off x="311700" y="1194421"/>
            <a:ext cx="8399354" cy="33276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sz="1600" dirty="0"/>
              <a:t>GlobalHealth has partnered with NationsBenefits to give members the Smart Wallet, a Benefits Mastercard® Prepaid Card. This card will hold monthly/quarterly/annual allowances for:</a:t>
            </a:r>
          </a:p>
          <a:p>
            <a:pPr>
              <a:spcBef>
                <a:spcPts val="600"/>
              </a:spcBef>
            </a:pPr>
            <a:r>
              <a:rPr lang="en-US" sz="1400" dirty="0">
                <a:latin typeface="Montserrat" pitchFamily="2" charset="77"/>
              </a:rPr>
              <a:t>Dental</a:t>
            </a:r>
          </a:p>
          <a:p>
            <a:r>
              <a:rPr lang="en-US" sz="1400" dirty="0"/>
              <a:t>Vision</a:t>
            </a:r>
          </a:p>
          <a:p>
            <a:r>
              <a:rPr lang="en-US" sz="1400" dirty="0"/>
              <a:t>Hearing</a:t>
            </a:r>
          </a:p>
        </p:txBody>
      </p:sp>
      <p:sp>
        <p:nvSpPr>
          <p:cNvPr id="106" name="Google Shape;106;p15"/>
          <p:cNvSpPr txBox="1">
            <a:spLocks noGrp="1"/>
          </p:cNvSpPr>
          <p:nvPr>
            <p:ph type="title" idx="2"/>
          </p:nvPr>
        </p:nvSpPr>
        <p:spPr>
          <a:xfrm>
            <a:off x="311700" y="816500"/>
            <a:ext cx="7864112" cy="49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Please note that all plans do not offer all categories.</a:t>
            </a:r>
            <a:endParaRPr sz="1800" dirty="0"/>
          </a:p>
        </p:txBody>
      </p:sp>
      <p:sp>
        <p:nvSpPr>
          <p:cNvPr id="107" name="Google Shape;107;p15"/>
          <p:cNvSpPr txBox="1">
            <a:spLocks noGrp="1"/>
          </p:cNvSpPr>
          <p:nvPr>
            <p:ph type="sldNum" idx="12"/>
          </p:nvPr>
        </p:nvSpPr>
        <p:spPr>
          <a:xfrm>
            <a:off x="8658009" y="4821227"/>
            <a:ext cx="301460" cy="23557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dirty="0"/>
          </a:p>
        </p:txBody>
      </p:sp>
      <p:sp>
        <p:nvSpPr>
          <p:cNvPr id="2" name="Google Shape;105;p15">
            <a:extLst>
              <a:ext uri="{FF2B5EF4-FFF2-40B4-BE49-F238E27FC236}">
                <a16:creationId xmlns:a16="http://schemas.microsoft.com/office/drawing/2014/main" id="{F0BD0F49-36CA-2D4F-5D16-652D066FC074}"/>
              </a:ext>
            </a:extLst>
          </p:cNvPr>
          <p:cNvSpPr txBox="1">
            <a:spLocks/>
          </p:cNvSpPr>
          <p:nvPr/>
        </p:nvSpPr>
        <p:spPr>
          <a:xfrm>
            <a:off x="3448500" y="1979182"/>
            <a:ext cx="2319441" cy="9374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B6670"/>
              </a:buClr>
              <a:buSzPts val="1800"/>
              <a:buFont typeface="Arial"/>
              <a:buChar char="●"/>
              <a:defRPr sz="1800" b="0" i="0" u="none" strike="noStrike" cap="none" baseline="0">
                <a:solidFill>
                  <a:srgbClr val="3B6670"/>
                </a:solidFill>
                <a:latin typeface="Montserrat" pitchFamily="2" charset="77"/>
                <a:ea typeface="Montserrat" pitchFamily="2" charset="77"/>
                <a:cs typeface="Arial"/>
                <a:sym typeface="Arial"/>
              </a:defRPr>
            </a:lvl1pPr>
            <a:lvl2pPr marL="914400" marR="0" lvl="1"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2pPr>
            <a:lvl3pPr marL="1371600" marR="0" lvl="2"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3pPr>
            <a:lvl4pPr marL="1828800" marR="0" lvl="3"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4pPr>
            <a:lvl5pPr marL="2286000" marR="0" lvl="4"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5pPr>
            <a:lvl6pPr marL="2743200" marR="0" lvl="5"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6pPr>
            <a:lvl7pPr marL="3200400" marR="0" lvl="6"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7pPr>
            <a:lvl8pPr marL="3657600" marR="0" lvl="7"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8pPr>
            <a:lvl9pPr marL="4114800" marR="0" lvl="8" indent="-317500" algn="l" rtl="0">
              <a:lnSpc>
                <a:spcPct val="100000"/>
              </a:lnSpc>
              <a:spcBef>
                <a:spcPts val="1600"/>
              </a:spcBef>
              <a:spcAft>
                <a:spcPts val="1600"/>
              </a:spcAft>
              <a:buClr>
                <a:srgbClr val="3B6670"/>
              </a:buClr>
              <a:buSzPts val="1400"/>
              <a:buFont typeface="Arial"/>
              <a:buChar char="■"/>
              <a:defRPr sz="1400" b="0" i="0" u="none" strike="noStrike" cap="none">
                <a:solidFill>
                  <a:srgbClr val="3B6670"/>
                </a:solidFill>
                <a:latin typeface="Arial"/>
                <a:ea typeface="Arial"/>
                <a:cs typeface="Arial"/>
                <a:sym typeface="Arial"/>
              </a:defRPr>
            </a:lvl9pPr>
          </a:lstStyle>
          <a:p>
            <a:r>
              <a:rPr lang="en-US" sz="1400" dirty="0"/>
              <a:t>Over-the-Counter</a:t>
            </a:r>
          </a:p>
          <a:p>
            <a:r>
              <a:rPr lang="en-US" sz="1400" dirty="0"/>
              <a:t>Groceries</a:t>
            </a:r>
          </a:p>
          <a:p>
            <a:r>
              <a:rPr lang="en-US" sz="1400" dirty="0"/>
              <a:t>Utilities</a:t>
            </a:r>
          </a:p>
          <a:p>
            <a:r>
              <a:rPr lang="en-US" sz="1400" dirty="0"/>
              <a:t>Gasoline</a:t>
            </a:r>
          </a:p>
          <a:p>
            <a:endParaRPr lang="en-US" sz="1400" dirty="0"/>
          </a:p>
        </p:txBody>
      </p:sp>
      <p:pic>
        <p:nvPicPr>
          <p:cNvPr id="4" name="Picture 3">
            <a:extLst>
              <a:ext uri="{FF2B5EF4-FFF2-40B4-BE49-F238E27FC236}">
                <a16:creationId xmlns:a16="http://schemas.microsoft.com/office/drawing/2014/main" id="{F2CD860C-FDA0-3350-F746-6A84394B8BAA}"/>
              </a:ext>
            </a:extLst>
          </p:cNvPr>
          <p:cNvPicPr>
            <a:picLocks noChangeAspect="1"/>
          </p:cNvPicPr>
          <p:nvPr/>
        </p:nvPicPr>
        <p:blipFill>
          <a:blip r:embed="rId3"/>
          <a:stretch>
            <a:fillRect/>
          </a:stretch>
        </p:blipFill>
        <p:spPr>
          <a:xfrm>
            <a:off x="4511377" y="2889527"/>
            <a:ext cx="4587638" cy="1931699"/>
          </a:xfrm>
          <a:prstGeom prst="rect">
            <a:avLst/>
          </a:prstGeom>
        </p:spPr>
      </p:pic>
      <p:pic>
        <p:nvPicPr>
          <p:cNvPr id="7" name="Picture 6">
            <a:extLst>
              <a:ext uri="{FF2B5EF4-FFF2-40B4-BE49-F238E27FC236}">
                <a16:creationId xmlns:a16="http://schemas.microsoft.com/office/drawing/2014/main" id="{3216F014-18F5-2A65-7A29-4F8CB429C69A}"/>
              </a:ext>
            </a:extLst>
          </p:cNvPr>
          <p:cNvPicPr>
            <a:picLocks noChangeAspect="1"/>
          </p:cNvPicPr>
          <p:nvPr/>
        </p:nvPicPr>
        <p:blipFill>
          <a:blip r:embed="rId4"/>
          <a:stretch>
            <a:fillRect/>
          </a:stretch>
        </p:blipFill>
        <p:spPr>
          <a:xfrm>
            <a:off x="-396" y="2916676"/>
            <a:ext cx="4572396" cy="19857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4" name="Google Shape;214;p25"/>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700" u="none" strike="noStrike" kern="0" cap="none" spc="0" normalizeH="0" baseline="0" noProof="0" dirty="0">
              <a:ln>
                <a:noFill/>
              </a:ln>
              <a:solidFill>
                <a:srgbClr val="3B6670"/>
              </a:solidFill>
              <a:effectLst/>
              <a:uLnTx/>
              <a:uFillTx/>
              <a:sym typeface="Arial"/>
            </a:endParaRPr>
          </a:p>
        </p:txBody>
      </p:sp>
      <p:sp>
        <p:nvSpPr>
          <p:cNvPr id="8" name="Google Shape;283;p34">
            <a:extLst>
              <a:ext uri="{FF2B5EF4-FFF2-40B4-BE49-F238E27FC236}">
                <a16:creationId xmlns:a16="http://schemas.microsoft.com/office/drawing/2014/main" id="{30FC18B9-E33E-A0F4-73F1-9FAFD1D19FB8}"/>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 Referrals to See a Medicare Advantage Specialist</a:t>
            </a:r>
            <a:endParaRPr dirty="0"/>
          </a:p>
        </p:txBody>
      </p:sp>
      <p:sp>
        <p:nvSpPr>
          <p:cNvPr id="9" name="Google Shape;284;p34">
            <a:extLst>
              <a:ext uri="{FF2B5EF4-FFF2-40B4-BE49-F238E27FC236}">
                <a16:creationId xmlns:a16="http://schemas.microsoft.com/office/drawing/2014/main" id="{5321083F-1E96-A9B0-FAFB-C383A0546401}"/>
              </a:ext>
            </a:extLst>
          </p:cNvPr>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US" sz="1600" b="1" dirty="0">
                <a:solidFill>
                  <a:schemeClr val="dk1"/>
                </a:solidFill>
              </a:rPr>
              <a:t>Members do not need a referral </a:t>
            </a:r>
            <a:r>
              <a:rPr lang="en-US" sz="1600" dirty="0">
                <a:solidFill>
                  <a:schemeClr val="dk1"/>
                </a:solidFill>
              </a:rPr>
              <a:t>from their PCP to visit a SCP in our provider Medicare Advantage network</a:t>
            </a:r>
          </a:p>
          <a:p>
            <a:pPr marL="457200" lvl="0" indent="-342900" algn="l" rtl="0">
              <a:spcBef>
                <a:spcPts val="0"/>
              </a:spcBef>
              <a:spcAft>
                <a:spcPts val="0"/>
              </a:spcAft>
              <a:buClr>
                <a:schemeClr val="dk1"/>
              </a:buClr>
              <a:buSzPts val="1800"/>
              <a:buChar char="●"/>
            </a:pPr>
            <a:r>
              <a:rPr lang="en-US" sz="1600" dirty="0">
                <a:solidFill>
                  <a:schemeClr val="dk1"/>
                </a:solidFill>
              </a:rPr>
              <a:t>Members can simply schedule an appointment and go</a:t>
            </a:r>
          </a:p>
          <a:p>
            <a:pPr marL="457200" lvl="0" indent="-342900" algn="l" rtl="0">
              <a:spcBef>
                <a:spcPts val="0"/>
              </a:spcBef>
              <a:spcAft>
                <a:spcPts val="0"/>
              </a:spcAft>
              <a:buClr>
                <a:schemeClr val="dk1"/>
              </a:buClr>
              <a:buSzPts val="1800"/>
              <a:buChar char="●"/>
            </a:pPr>
            <a:r>
              <a:rPr lang="en-US" sz="1600" dirty="0">
                <a:solidFill>
                  <a:schemeClr val="dk1"/>
                </a:solidFill>
              </a:rPr>
              <a:t>Available on all plans</a:t>
            </a:r>
          </a:p>
          <a:p>
            <a:pPr marL="457200" lvl="0" indent="-342900" algn="l" rtl="0">
              <a:spcBef>
                <a:spcPts val="0"/>
              </a:spcBef>
              <a:spcAft>
                <a:spcPts val="0"/>
              </a:spcAft>
              <a:buClr>
                <a:schemeClr val="dk1"/>
              </a:buClr>
              <a:buSzPts val="1800"/>
              <a:buChar char="●"/>
            </a:pPr>
            <a:r>
              <a:rPr lang="en-US" sz="1600" dirty="0">
                <a:solidFill>
                  <a:schemeClr val="dk1"/>
                </a:solidFill>
              </a:rPr>
              <a:t>Certain services performed by a SCP may require prior authorization; always check the EOC</a:t>
            </a:r>
            <a:endParaRPr dirty="0">
              <a:solidFill>
                <a:schemeClr val="dk1"/>
              </a:solidFill>
            </a:endParaRPr>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1729928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Pharmacy</a:t>
            </a:r>
            <a:endParaRPr dirty="0"/>
          </a:p>
        </p:txBody>
      </p:sp>
      <p:sp>
        <p:nvSpPr>
          <p:cNvPr id="220" name="Google Shape;220;p26"/>
          <p:cNvSpPr txBox="1">
            <a:spLocks noGrp="1"/>
          </p:cNvSpPr>
          <p:nvPr>
            <p:ph type="body" idx="1"/>
          </p:nvPr>
        </p:nvSpPr>
        <p:spPr>
          <a:xfrm>
            <a:off x="452825" y="1335625"/>
            <a:ext cx="4551900" cy="32835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endParaRPr dirty="0">
              <a:solidFill>
                <a:schemeClr val="dk1"/>
              </a:solidFill>
            </a:endParaRPr>
          </a:p>
          <a:p>
            <a:pPr marL="0" lvl="0" indent="0" algn="l" rtl="0">
              <a:spcBef>
                <a:spcPts val="1600"/>
              </a:spcBef>
              <a:spcAft>
                <a:spcPts val="1600"/>
              </a:spcAft>
              <a:buNone/>
            </a:pPr>
            <a:endParaRPr dirty="0"/>
          </a:p>
        </p:txBody>
      </p:sp>
      <p:sp>
        <p:nvSpPr>
          <p:cNvPr id="221" name="Google Shape;221;p26"/>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Pharmacy Benefit Manager (PBM):</a:t>
            </a:r>
            <a:endParaRPr dirty="0"/>
          </a:p>
        </p:txBody>
      </p:sp>
      <p:sp>
        <p:nvSpPr>
          <p:cNvPr id="222" name="Google Shape;222;p26"/>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700" u="none" strike="noStrike" kern="0" cap="none" spc="0" normalizeH="0" baseline="0" noProof="0" dirty="0">
              <a:ln>
                <a:noFill/>
              </a:ln>
              <a:solidFill>
                <a:srgbClr val="3B6670"/>
              </a:solidFill>
              <a:effectLst/>
              <a:uLnTx/>
              <a:uFillTx/>
              <a:sym typeface="Arial"/>
            </a:endParaRPr>
          </a:p>
        </p:txBody>
      </p:sp>
      <p:sp>
        <p:nvSpPr>
          <p:cNvPr id="2" name="Google Shape;284;p34">
            <a:extLst>
              <a:ext uri="{FF2B5EF4-FFF2-40B4-BE49-F238E27FC236}">
                <a16:creationId xmlns:a16="http://schemas.microsoft.com/office/drawing/2014/main" id="{5EF31832-611B-E72A-7C0C-9A61D282992F}"/>
              </a:ext>
            </a:extLst>
          </p:cNvPr>
          <p:cNvSpPr txBox="1">
            <a:spLocks/>
          </p:cNvSpPr>
          <p:nvPr/>
        </p:nvSpPr>
        <p:spPr>
          <a:xfrm>
            <a:off x="311699" y="1133315"/>
            <a:ext cx="5463813" cy="24250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B6670"/>
              </a:buClr>
              <a:buSzPts val="1800"/>
              <a:buFont typeface="Arial"/>
              <a:buChar char="●"/>
              <a:defRPr sz="1800" b="0" i="0" u="none" strike="noStrike" cap="none" baseline="0">
                <a:solidFill>
                  <a:srgbClr val="15748C"/>
                </a:solidFill>
                <a:latin typeface="Montserrat" pitchFamily="2" charset="77"/>
                <a:ea typeface="Montserrat" pitchFamily="2" charset="77"/>
                <a:cs typeface="Arial"/>
                <a:sym typeface="Arial"/>
              </a:defRPr>
            </a:lvl1pPr>
            <a:lvl2pPr marL="914400" marR="0" lvl="1"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2pPr>
            <a:lvl3pPr marL="1371600" marR="0" lvl="2"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3pPr>
            <a:lvl4pPr marL="1828800" marR="0" lvl="3"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4pPr>
            <a:lvl5pPr marL="2286000" marR="0" lvl="4"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5pPr>
            <a:lvl6pPr marL="2743200" marR="0" lvl="5"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6pPr>
            <a:lvl7pPr marL="3200400" marR="0" lvl="6"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7pPr>
            <a:lvl8pPr marL="3657600" marR="0" lvl="7"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8pPr>
            <a:lvl9pPr marL="4114800" marR="0" lvl="8" indent="-317500" algn="l" rtl="0">
              <a:lnSpc>
                <a:spcPct val="100000"/>
              </a:lnSpc>
              <a:spcBef>
                <a:spcPts val="1600"/>
              </a:spcBef>
              <a:spcAft>
                <a:spcPts val="1600"/>
              </a:spcAft>
              <a:buClr>
                <a:srgbClr val="3B6670"/>
              </a:buClr>
              <a:buSzPts val="1400"/>
              <a:buFont typeface="Arial"/>
              <a:buChar char="■"/>
              <a:defRPr sz="1400" b="0" i="0" u="none" strike="noStrike" cap="none">
                <a:solidFill>
                  <a:srgbClr val="3B6670"/>
                </a:solidFill>
                <a:latin typeface="Arial"/>
                <a:ea typeface="Arial"/>
                <a:cs typeface="Arial"/>
                <a:sym typeface="Arial"/>
              </a:defRPr>
            </a:lvl9pPr>
          </a:lstStyle>
          <a:p>
            <a:pPr marL="0" indent="0">
              <a:buFont typeface="Arial"/>
              <a:buNone/>
            </a:pPr>
            <a:r>
              <a:rPr lang="en-US" dirty="0">
                <a:solidFill>
                  <a:srgbClr val="3B6670"/>
                </a:solidFill>
              </a:rPr>
              <a:t>CVS Caremark for GlobalHealth Members</a:t>
            </a:r>
          </a:p>
          <a:p>
            <a:pPr marL="0" indent="0">
              <a:spcBef>
                <a:spcPts val="400"/>
              </a:spcBef>
              <a:buFont typeface="Arial"/>
              <a:buNone/>
            </a:pPr>
            <a:r>
              <a:rPr lang="en-US" sz="1400" b="1" dirty="0"/>
              <a:t>There are several ways you can help your patients save money:</a:t>
            </a:r>
          </a:p>
          <a:p>
            <a:pPr marL="285750" indent="-285750">
              <a:spcBef>
                <a:spcPts val="400"/>
              </a:spcBef>
            </a:pPr>
            <a:r>
              <a:rPr lang="en-US" sz="1400" dirty="0">
                <a:solidFill>
                  <a:srgbClr val="3B6670"/>
                </a:solidFill>
              </a:rPr>
              <a:t>Many drug tiers have cost-sharing breaks for the Member in 100-day supplies versus 30-day supplies</a:t>
            </a:r>
          </a:p>
          <a:p>
            <a:pPr marL="285750" indent="-285750">
              <a:spcBef>
                <a:spcPts val="400"/>
              </a:spcBef>
            </a:pPr>
            <a:r>
              <a:rPr lang="en-US" sz="1400" dirty="0">
                <a:solidFill>
                  <a:srgbClr val="3B6670"/>
                </a:solidFill>
              </a:rPr>
              <a:t>Prescribe a generic whenever appropriate</a:t>
            </a:r>
          </a:p>
          <a:p>
            <a:pPr marL="285750" indent="-285750">
              <a:spcBef>
                <a:spcPts val="400"/>
              </a:spcBef>
            </a:pPr>
            <a:r>
              <a:rPr lang="en-US" sz="1400" dirty="0">
                <a:solidFill>
                  <a:srgbClr val="3B6670"/>
                </a:solidFill>
              </a:rPr>
              <a:t>MA Members may save money by filling prescriptions  at a preferred cost-sharing pharmacy rather than a standard cost-sharing pharmacy</a:t>
            </a:r>
          </a:p>
        </p:txBody>
      </p:sp>
      <p:sp>
        <p:nvSpPr>
          <p:cNvPr id="3" name="Google Shape;221;p26">
            <a:extLst>
              <a:ext uri="{FF2B5EF4-FFF2-40B4-BE49-F238E27FC236}">
                <a16:creationId xmlns:a16="http://schemas.microsoft.com/office/drawing/2014/main" id="{CB2B38CC-FDD0-5131-17A8-3A2BCBD76CB1}"/>
              </a:ext>
            </a:extLst>
          </p:cNvPr>
          <p:cNvSpPr txBox="1">
            <a:spLocks/>
          </p:cNvSpPr>
          <p:nvPr/>
        </p:nvSpPr>
        <p:spPr>
          <a:xfrm>
            <a:off x="311699" y="3647078"/>
            <a:ext cx="5154000" cy="49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E98300"/>
              </a:buClr>
              <a:buSzPts val="2100"/>
              <a:buFont typeface="Arial"/>
              <a:buNone/>
              <a:defRPr sz="2100" b="1" i="0" u="none" strike="noStrike" cap="none">
                <a:solidFill>
                  <a:srgbClr val="07AABD"/>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Mail Order Pharmacy Service</a:t>
            </a:r>
          </a:p>
        </p:txBody>
      </p:sp>
      <p:sp>
        <p:nvSpPr>
          <p:cNvPr id="4" name="Google Shape;284;p34">
            <a:extLst>
              <a:ext uri="{FF2B5EF4-FFF2-40B4-BE49-F238E27FC236}">
                <a16:creationId xmlns:a16="http://schemas.microsoft.com/office/drawing/2014/main" id="{E72D8783-2F17-E7FF-FDE8-2D9B3AE8EC16}"/>
              </a:ext>
            </a:extLst>
          </p:cNvPr>
          <p:cNvSpPr txBox="1">
            <a:spLocks/>
          </p:cNvSpPr>
          <p:nvPr/>
        </p:nvSpPr>
        <p:spPr>
          <a:xfrm>
            <a:off x="311699" y="3986644"/>
            <a:ext cx="4199789" cy="9013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B6670"/>
              </a:buClr>
              <a:buSzPts val="1800"/>
              <a:buFont typeface="Arial"/>
              <a:buChar char="●"/>
              <a:defRPr sz="1800" b="0" i="0" u="none" strike="noStrike" cap="none" baseline="0">
                <a:solidFill>
                  <a:srgbClr val="15748C"/>
                </a:solidFill>
                <a:latin typeface="Montserrat" pitchFamily="2" charset="77"/>
                <a:ea typeface="Montserrat" pitchFamily="2" charset="77"/>
                <a:cs typeface="Arial"/>
                <a:sym typeface="Arial"/>
              </a:defRPr>
            </a:lvl1pPr>
            <a:lvl2pPr marL="914400" marR="0" lvl="1"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2pPr>
            <a:lvl3pPr marL="1371600" marR="0" lvl="2"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3pPr>
            <a:lvl4pPr marL="1828800" marR="0" lvl="3"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4pPr>
            <a:lvl5pPr marL="2286000" marR="0" lvl="4"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5pPr>
            <a:lvl6pPr marL="2743200" marR="0" lvl="5"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6pPr>
            <a:lvl7pPr marL="3200400" marR="0" lvl="6"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7pPr>
            <a:lvl8pPr marL="3657600" marR="0" lvl="7"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8pPr>
            <a:lvl9pPr marL="4114800" marR="0" lvl="8" indent="-317500" algn="l" rtl="0">
              <a:lnSpc>
                <a:spcPct val="100000"/>
              </a:lnSpc>
              <a:spcBef>
                <a:spcPts val="1600"/>
              </a:spcBef>
              <a:spcAft>
                <a:spcPts val="1600"/>
              </a:spcAft>
              <a:buClr>
                <a:srgbClr val="3B6670"/>
              </a:buClr>
              <a:buSzPts val="1400"/>
              <a:buFont typeface="Arial"/>
              <a:buChar char="■"/>
              <a:defRPr sz="1400" b="0" i="0" u="none" strike="noStrike" cap="none">
                <a:solidFill>
                  <a:srgbClr val="3B6670"/>
                </a:solidFill>
                <a:latin typeface="Arial"/>
                <a:ea typeface="Arial"/>
                <a:cs typeface="Arial"/>
                <a:sym typeface="Arial"/>
              </a:defRPr>
            </a:lvl9pPr>
          </a:lstStyle>
          <a:p>
            <a:pPr marL="0" indent="0">
              <a:buFont typeface="Arial"/>
              <a:buNone/>
            </a:pPr>
            <a:r>
              <a:rPr lang="en-US" sz="1400" dirty="0">
                <a:solidFill>
                  <a:srgbClr val="3B6670"/>
                </a:solidFill>
              </a:rPr>
              <a:t>CVS Caremark offers the convenience of mail order at the same cost-sharing as preferred pharmacies.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311700" y="445025"/>
            <a:ext cx="627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Sample Member ID Card</a:t>
            </a:r>
            <a:endParaRPr dirty="0"/>
          </a:p>
        </p:txBody>
      </p:sp>
      <p:sp>
        <p:nvSpPr>
          <p:cNvPr id="107" name="Google Shape;107;p15"/>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dirty="0"/>
          </a:p>
        </p:txBody>
      </p:sp>
      <p:sp>
        <p:nvSpPr>
          <p:cNvPr id="8" name="TextBox 7">
            <a:extLst>
              <a:ext uri="{FF2B5EF4-FFF2-40B4-BE49-F238E27FC236}">
                <a16:creationId xmlns:a16="http://schemas.microsoft.com/office/drawing/2014/main" id="{705672A1-7960-FC0D-BBF8-9F8DBF7E59A4}"/>
              </a:ext>
            </a:extLst>
          </p:cNvPr>
          <p:cNvSpPr txBox="1"/>
          <p:nvPr/>
        </p:nvSpPr>
        <p:spPr>
          <a:xfrm>
            <a:off x="1844764" y="3809692"/>
            <a:ext cx="1029736" cy="400110"/>
          </a:xfrm>
          <a:prstGeom prst="rect">
            <a:avLst/>
          </a:prstGeom>
          <a:noFill/>
        </p:spPr>
        <p:txBody>
          <a:bodyPr wrap="square">
            <a:spAutoFit/>
          </a:bodyPr>
          <a:lstStyle/>
          <a:p>
            <a:pPr algn="ctr"/>
            <a:r>
              <a:rPr lang="en-US" sz="2000" dirty="0">
                <a:solidFill>
                  <a:srgbClr val="15748C"/>
                </a:solidFill>
                <a:latin typeface="Montserrat" pitchFamily="2" charset="0"/>
              </a:rPr>
              <a:t>Front</a:t>
            </a:r>
          </a:p>
        </p:txBody>
      </p:sp>
      <p:sp>
        <p:nvSpPr>
          <p:cNvPr id="9" name="TextBox 8">
            <a:extLst>
              <a:ext uri="{FF2B5EF4-FFF2-40B4-BE49-F238E27FC236}">
                <a16:creationId xmlns:a16="http://schemas.microsoft.com/office/drawing/2014/main" id="{7F48E7F7-21F9-3BD8-BD74-CE7DC7E52684}"/>
              </a:ext>
            </a:extLst>
          </p:cNvPr>
          <p:cNvSpPr txBox="1"/>
          <p:nvPr/>
        </p:nvSpPr>
        <p:spPr>
          <a:xfrm>
            <a:off x="5979499" y="3809692"/>
            <a:ext cx="1321469" cy="400110"/>
          </a:xfrm>
          <a:prstGeom prst="rect">
            <a:avLst/>
          </a:prstGeom>
          <a:noFill/>
        </p:spPr>
        <p:txBody>
          <a:bodyPr wrap="square">
            <a:spAutoFit/>
          </a:bodyPr>
          <a:lstStyle/>
          <a:p>
            <a:pPr algn="ctr"/>
            <a:r>
              <a:rPr lang="en-US" sz="2000" dirty="0">
                <a:solidFill>
                  <a:srgbClr val="15748C"/>
                </a:solidFill>
                <a:latin typeface="Montserrat" pitchFamily="2" charset="0"/>
              </a:rPr>
              <a:t>Back</a:t>
            </a:r>
          </a:p>
        </p:txBody>
      </p:sp>
      <p:pic>
        <p:nvPicPr>
          <p:cNvPr id="2" name="Picture 1" descr="Diagram&#10;&#10;Description automatically generated with low confidence">
            <a:extLst>
              <a:ext uri="{FF2B5EF4-FFF2-40B4-BE49-F238E27FC236}">
                <a16:creationId xmlns:a16="http://schemas.microsoft.com/office/drawing/2014/main" id="{12B1171E-F36F-5AAF-BF29-44AD5F86DCC2}"/>
              </a:ext>
            </a:extLst>
          </p:cNvPr>
          <p:cNvPicPr>
            <a:picLocks noChangeAspect="1"/>
          </p:cNvPicPr>
          <p:nvPr/>
        </p:nvPicPr>
        <p:blipFill>
          <a:blip r:embed="rId3"/>
          <a:stretch>
            <a:fillRect/>
          </a:stretch>
        </p:blipFill>
        <p:spPr>
          <a:xfrm rot="5400000">
            <a:off x="1237863" y="839010"/>
            <a:ext cx="2243538" cy="3444162"/>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49EEC79-BEAD-64BA-1AE9-8558907D21F5}"/>
              </a:ext>
            </a:extLst>
          </p:cNvPr>
          <p:cNvPicPr>
            <a:picLocks noChangeAspect="1"/>
          </p:cNvPicPr>
          <p:nvPr/>
        </p:nvPicPr>
        <p:blipFill>
          <a:blip r:embed="rId4"/>
          <a:stretch>
            <a:fillRect/>
          </a:stretch>
        </p:blipFill>
        <p:spPr>
          <a:xfrm rot="16200000">
            <a:off x="5518465" y="669707"/>
            <a:ext cx="2243538" cy="3732431"/>
          </a:xfrm>
          <a:prstGeom prst="rect">
            <a:avLst/>
          </a:prstGeom>
        </p:spPr>
      </p:pic>
    </p:spTree>
    <p:extLst>
      <p:ext uri="{BB962C8B-B14F-4D97-AF65-F5344CB8AC3E}">
        <p14:creationId xmlns:p14="http://schemas.microsoft.com/office/powerpoint/2010/main" val="2312947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8" name="Google Shape;228;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Provider Portal</a:t>
            </a:r>
            <a:endParaRPr dirty="0"/>
          </a:p>
        </p:txBody>
      </p:sp>
      <p:sp>
        <p:nvSpPr>
          <p:cNvPr id="227" name="Google Shape;227;p27"/>
          <p:cNvSpPr txBox="1">
            <a:spLocks noGrp="1"/>
          </p:cNvSpPr>
          <p:nvPr>
            <p:ph type="body" idx="1"/>
          </p:nvPr>
        </p:nvSpPr>
        <p:spPr>
          <a:xfrm>
            <a:off x="311700" y="876531"/>
            <a:ext cx="5934529" cy="4085434"/>
          </a:xfrm>
          <a:prstGeom prst="rect">
            <a:avLst/>
          </a:prstGeom>
        </p:spPr>
        <p:txBody>
          <a:bodyPr spcFirstLastPara="1" wrap="square" lIns="91425" tIns="91425" rIns="91425" bIns="91425" anchor="t" anchorCtr="0">
            <a:noAutofit/>
          </a:bodyPr>
          <a:lstStyle/>
          <a:p>
            <a:pPr marL="0" lvl="0" indent="0" algn="l" rtl="0">
              <a:spcAft>
                <a:spcPts val="600"/>
              </a:spcAft>
              <a:buNone/>
            </a:pPr>
            <a:r>
              <a:rPr lang="en-US" sz="1600" b="1" dirty="0">
                <a:solidFill>
                  <a:srgbClr val="07AABD"/>
                </a:solidFill>
              </a:rPr>
              <a:t>Provider Portal is an online tool available to all Contracted Providers which allows you to:</a:t>
            </a:r>
          </a:p>
          <a:p>
            <a:pPr marL="285750" indent="-285750"/>
            <a:r>
              <a:rPr lang="en-US" sz="1400" dirty="0">
                <a:solidFill>
                  <a:srgbClr val="3B6670"/>
                </a:solidFill>
              </a:rPr>
              <a:t>Verify eligibility</a:t>
            </a:r>
          </a:p>
          <a:p>
            <a:pPr marL="285750" indent="-285750"/>
            <a:r>
              <a:rPr lang="en-US" sz="1400" dirty="0">
                <a:solidFill>
                  <a:srgbClr val="3B6670"/>
                </a:solidFill>
              </a:rPr>
              <a:t>Review Member demographics</a:t>
            </a:r>
          </a:p>
          <a:p>
            <a:pPr marL="285750" indent="-285750"/>
            <a:r>
              <a:rPr lang="en-US" sz="1400" dirty="0">
                <a:solidFill>
                  <a:srgbClr val="3B6670"/>
                </a:solidFill>
              </a:rPr>
              <a:t>View benefit information</a:t>
            </a:r>
          </a:p>
          <a:p>
            <a:pPr marL="285750" indent="-285750"/>
            <a:r>
              <a:rPr lang="en-US" sz="1400" dirty="0">
                <a:solidFill>
                  <a:srgbClr val="3B6670"/>
                </a:solidFill>
              </a:rPr>
              <a:t>Create referrals</a:t>
            </a:r>
          </a:p>
          <a:p>
            <a:pPr marL="285750" indent="-285750"/>
            <a:r>
              <a:rPr lang="en-US" sz="1400" dirty="0">
                <a:solidFill>
                  <a:srgbClr val="3B6670"/>
                </a:solidFill>
              </a:rPr>
              <a:t>Check prior authorization/referral review status</a:t>
            </a:r>
          </a:p>
          <a:p>
            <a:pPr marL="285750" indent="-285750"/>
            <a:r>
              <a:rPr lang="en-US" sz="1400" dirty="0">
                <a:solidFill>
                  <a:srgbClr val="3B6670"/>
                </a:solidFill>
              </a:rPr>
              <a:t>Check claim status</a:t>
            </a:r>
          </a:p>
          <a:p>
            <a:pPr marL="0" indent="0">
              <a:buNone/>
            </a:pPr>
            <a:endParaRPr lang="en-US" sz="1600" dirty="0">
              <a:solidFill>
                <a:srgbClr val="3B6670"/>
              </a:solidFill>
            </a:endParaRPr>
          </a:p>
          <a:p>
            <a:pPr marL="0" indent="0">
              <a:buNone/>
            </a:pPr>
            <a:r>
              <a:rPr lang="en-US" sz="1400" dirty="0">
                <a:solidFill>
                  <a:srgbClr val="3B6670"/>
                </a:solidFill>
              </a:rPr>
              <a:t>The Provider Portal will be available 24/7. </a:t>
            </a:r>
          </a:p>
          <a:p>
            <a:pPr marL="0" indent="0">
              <a:buNone/>
            </a:pPr>
            <a:endParaRPr lang="en-US" sz="1400" dirty="0">
              <a:solidFill>
                <a:srgbClr val="3B6670"/>
              </a:solidFill>
            </a:endParaRPr>
          </a:p>
          <a:p>
            <a:pPr marL="0" indent="0">
              <a:buNone/>
            </a:pPr>
            <a:r>
              <a:rPr lang="en-US" sz="1200" dirty="0">
                <a:solidFill>
                  <a:srgbClr val="3B6670"/>
                </a:solidFill>
              </a:rPr>
              <a:t>You may access information about Provider </a:t>
            </a:r>
          </a:p>
          <a:p>
            <a:pPr marL="0" indent="0">
              <a:buNone/>
            </a:pPr>
            <a:r>
              <a:rPr lang="en-US" sz="1200" dirty="0">
                <a:solidFill>
                  <a:srgbClr val="3B6670"/>
                </a:solidFill>
              </a:rPr>
              <a:t>Portal on the Provider tab of our website: </a:t>
            </a:r>
            <a:r>
              <a:rPr lang="en-US" sz="1200" dirty="0">
                <a:solidFill>
                  <a:srgbClr val="3B6670"/>
                </a:solidFill>
                <a:hlinkClick r:id="rId3">
                  <a:extLst>
                    <a:ext uri="{A12FA001-AC4F-418D-AE19-62706E023703}">
                      <ahyp:hlinkClr xmlns:ahyp="http://schemas.microsoft.com/office/drawing/2018/hyperlinkcolor" val="tx"/>
                    </a:ext>
                  </a:extLst>
                </a:hlinkClick>
              </a:rPr>
              <a:t>www.GlobalHealth.com</a:t>
            </a:r>
            <a:r>
              <a:rPr lang="en-US" sz="1200" dirty="0">
                <a:solidFill>
                  <a:srgbClr val="3B6670"/>
                </a:solidFill>
              </a:rPr>
              <a:t>. </a:t>
            </a:r>
          </a:p>
          <a:p>
            <a:pPr marL="0" indent="0">
              <a:buNone/>
            </a:pPr>
            <a:endParaRPr lang="en-US" sz="1200" dirty="0">
              <a:solidFill>
                <a:srgbClr val="3B6670"/>
              </a:solidFill>
            </a:endParaRPr>
          </a:p>
          <a:p>
            <a:pPr marL="0" indent="0">
              <a:buNone/>
            </a:pPr>
            <a:r>
              <a:rPr lang="en-US" sz="1200" dirty="0">
                <a:solidFill>
                  <a:srgbClr val="3B6670"/>
                </a:solidFill>
              </a:rPr>
              <a:t>Email </a:t>
            </a:r>
            <a:r>
              <a:rPr lang="en-US" sz="1200" dirty="0">
                <a:solidFill>
                  <a:srgbClr val="3B6670"/>
                </a:solidFill>
                <a:hlinkClick r:id="rId4">
                  <a:extLst>
                    <a:ext uri="{A12FA001-AC4F-418D-AE19-62706E023703}">
                      <ahyp:hlinkClr xmlns:ahyp="http://schemas.microsoft.com/office/drawing/2018/hyperlinkcolor" val="tx"/>
                    </a:ext>
                  </a:extLst>
                </a:hlinkClick>
              </a:rPr>
              <a:t>provider.relations@globalhealth.com</a:t>
            </a:r>
            <a:r>
              <a:rPr lang="en-US" sz="1200" dirty="0">
                <a:solidFill>
                  <a:srgbClr val="3B6670"/>
                </a:solidFill>
              </a:rPr>
              <a:t> </a:t>
            </a:r>
          </a:p>
          <a:p>
            <a:pPr marL="0" indent="0">
              <a:buNone/>
            </a:pPr>
            <a:r>
              <a:rPr lang="en-US" sz="1200" dirty="0">
                <a:solidFill>
                  <a:srgbClr val="3B6670"/>
                </a:solidFill>
              </a:rPr>
              <a:t>with questions</a:t>
            </a:r>
          </a:p>
        </p:txBody>
      </p:sp>
      <p:sp>
        <p:nvSpPr>
          <p:cNvPr id="230" name="Google Shape;230;p2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700" u="none" strike="noStrike" kern="0" cap="none" spc="0" normalizeH="0" baseline="0" noProof="0" dirty="0">
              <a:ln>
                <a:noFill/>
              </a:ln>
              <a:solidFill>
                <a:srgbClr val="3B6670"/>
              </a:solidFill>
              <a:effectLst/>
              <a:uLnTx/>
              <a:uFillTx/>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CA6D-917B-8521-96DD-3D5C345EFCC5}"/>
              </a:ext>
            </a:extLst>
          </p:cNvPr>
          <p:cNvSpPr>
            <a:spLocks noGrp="1"/>
          </p:cNvSpPr>
          <p:nvPr>
            <p:ph type="title"/>
          </p:nvPr>
        </p:nvSpPr>
        <p:spPr/>
        <p:txBody>
          <a:bodyPr/>
          <a:lstStyle/>
          <a:p>
            <a:r>
              <a:rPr lang="en-US" dirty="0"/>
              <a:t>Provider Responsibilities</a:t>
            </a:r>
          </a:p>
        </p:txBody>
      </p:sp>
      <p:sp>
        <p:nvSpPr>
          <p:cNvPr id="3" name="Text Placeholder 2">
            <a:extLst>
              <a:ext uri="{FF2B5EF4-FFF2-40B4-BE49-F238E27FC236}">
                <a16:creationId xmlns:a16="http://schemas.microsoft.com/office/drawing/2014/main" id="{FEFD39D6-0F1C-F6A5-4ACA-7CD9C7956561}"/>
              </a:ext>
            </a:extLst>
          </p:cNvPr>
          <p:cNvSpPr>
            <a:spLocks noGrp="1"/>
          </p:cNvSpPr>
          <p:nvPr>
            <p:ph type="body" idx="1"/>
          </p:nvPr>
        </p:nvSpPr>
        <p:spPr>
          <a:xfrm>
            <a:off x="311700" y="909437"/>
            <a:ext cx="8520600" cy="1184058"/>
          </a:xfrm>
        </p:spPr>
        <p:txBody>
          <a:bodyPr/>
          <a:lstStyle/>
          <a:p>
            <a:pPr marL="285750" indent="-285750"/>
            <a:r>
              <a:rPr lang="en-US" sz="1600" dirty="0"/>
              <a:t>Complete the Provider Update Form found at </a:t>
            </a:r>
            <a:r>
              <a:rPr lang="en-US" sz="1600" dirty="0">
                <a:hlinkClick r:id="rId2"/>
              </a:rPr>
              <a:t>www.GlobalHealth.com</a:t>
            </a:r>
            <a:r>
              <a:rPr lang="en-US" sz="1600" dirty="0"/>
              <a:t>, Provider Tab within 30 days of when there are any changes to your tax ID number, NPI, address, telephone, fax number, name, location(s), and limitations/restrictions to practice. </a:t>
            </a:r>
          </a:p>
        </p:txBody>
      </p:sp>
      <p:sp>
        <p:nvSpPr>
          <p:cNvPr id="5" name="Slide Number Placeholder 4">
            <a:extLst>
              <a:ext uri="{FF2B5EF4-FFF2-40B4-BE49-F238E27FC236}">
                <a16:creationId xmlns:a16="http://schemas.microsoft.com/office/drawing/2014/main" id="{97AEAEB1-24D7-6E19-21FA-E694126BED25}"/>
              </a:ext>
            </a:extLst>
          </p:cNvPr>
          <p:cNvSpPr>
            <a:spLocks noGrp="1"/>
          </p:cNvSpPr>
          <p:nvPr>
            <p:ph type="sldNum" idx="12"/>
          </p:nvPr>
        </p:nvSpPr>
        <p:spPr/>
        <p:txBody>
          <a:bodyPr/>
          <a:lstStyle/>
          <a:p>
            <a:fld id="{00000000-1234-1234-1234-123412341234}" type="slidenum">
              <a:rPr lang="en" smtClean="0"/>
              <a:pPr/>
              <a:t>16</a:t>
            </a:fld>
            <a:endParaRPr lang="en" dirty="0"/>
          </a:p>
        </p:txBody>
      </p:sp>
      <p:sp>
        <p:nvSpPr>
          <p:cNvPr id="9" name="Text Placeholder 2">
            <a:extLst>
              <a:ext uri="{FF2B5EF4-FFF2-40B4-BE49-F238E27FC236}">
                <a16:creationId xmlns:a16="http://schemas.microsoft.com/office/drawing/2014/main" id="{74622A97-3063-4BE7-F140-5325482A8F68}"/>
              </a:ext>
            </a:extLst>
          </p:cNvPr>
          <p:cNvSpPr txBox="1">
            <a:spLocks/>
          </p:cNvSpPr>
          <p:nvPr/>
        </p:nvSpPr>
        <p:spPr>
          <a:xfrm>
            <a:off x="311698" y="2174681"/>
            <a:ext cx="2735842" cy="11840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3B6670"/>
              </a:buClr>
              <a:buSzPts val="1800"/>
              <a:buFont typeface="Arial"/>
              <a:buChar char="●"/>
              <a:defRPr sz="1800" b="0" i="0" u="none" strike="noStrike" cap="none" baseline="0">
                <a:solidFill>
                  <a:srgbClr val="3B6670"/>
                </a:solidFill>
                <a:latin typeface="Montserrat" pitchFamily="2" charset="77"/>
                <a:ea typeface="Montserrat" pitchFamily="2" charset="77"/>
                <a:cs typeface="Arial"/>
                <a:sym typeface="Arial"/>
              </a:defRPr>
            </a:lvl1pPr>
            <a:lvl2pPr marL="914400" marR="0" lvl="1"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2pPr>
            <a:lvl3pPr marL="1371600" marR="0" lvl="2"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3pPr>
            <a:lvl4pPr marL="1828800" marR="0" lvl="3"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4pPr>
            <a:lvl5pPr marL="2286000" marR="0" lvl="4"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5pPr>
            <a:lvl6pPr marL="2743200" marR="0" lvl="5"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6pPr>
            <a:lvl7pPr marL="3200400" marR="0" lvl="6"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7pPr>
            <a:lvl8pPr marL="3657600" marR="0" lvl="7" indent="-317500" algn="l" rtl="0">
              <a:lnSpc>
                <a:spcPct val="10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8pPr>
            <a:lvl9pPr marL="4114800" marR="0" lvl="8" indent="-317500" algn="l" rtl="0">
              <a:lnSpc>
                <a:spcPct val="100000"/>
              </a:lnSpc>
              <a:spcBef>
                <a:spcPts val="1600"/>
              </a:spcBef>
              <a:spcAft>
                <a:spcPts val="1600"/>
              </a:spcAft>
              <a:buClr>
                <a:srgbClr val="3B6670"/>
              </a:buClr>
              <a:buSzPts val="1400"/>
              <a:buFont typeface="Arial"/>
              <a:buChar char="■"/>
              <a:defRPr sz="1400" b="0" i="0" u="none" strike="noStrike" cap="none">
                <a:solidFill>
                  <a:srgbClr val="3B6670"/>
                </a:solidFill>
                <a:latin typeface="Arial"/>
                <a:ea typeface="Arial"/>
                <a:cs typeface="Arial"/>
                <a:sym typeface="Arial"/>
              </a:defRPr>
            </a:lvl9pPr>
          </a:lstStyle>
          <a:p>
            <a:pPr marL="285750" indent="-285750">
              <a:buFont typeface="Arial" panose="020B0604020202020204" pitchFamily="34" charset="0"/>
              <a:buChar char="•"/>
            </a:pPr>
            <a:r>
              <a:rPr lang="en-US" sz="1600" dirty="0">
                <a:solidFill>
                  <a:srgbClr val="3B6670"/>
                </a:solidFill>
                <a:latin typeface="Montserrat" pitchFamily="2" charset="0"/>
              </a:rPr>
              <a:t>Comply with Access and Availability Timeliness Standards</a:t>
            </a:r>
          </a:p>
          <a:p>
            <a:pPr marL="285750" indent="-285750">
              <a:buFont typeface="Arial" panose="020B0604020202020204" pitchFamily="34" charset="0"/>
              <a:buChar char="•"/>
            </a:pPr>
            <a:endParaRPr lang="en-US" sz="1600" dirty="0">
              <a:solidFill>
                <a:srgbClr val="3B6670"/>
              </a:solidFill>
              <a:latin typeface="Montserrat" pitchFamily="2" charset="0"/>
            </a:endParaRPr>
          </a:p>
          <a:p>
            <a:pPr marL="285750" indent="-285750">
              <a:buFont typeface="Arial" panose="020B0604020202020204" pitchFamily="34" charset="0"/>
              <a:buChar char="•"/>
            </a:pPr>
            <a:r>
              <a:rPr lang="en-US" sz="1600" dirty="0">
                <a:solidFill>
                  <a:srgbClr val="3B6670"/>
                </a:solidFill>
                <a:latin typeface="Montserrat" pitchFamily="2" charset="0"/>
              </a:rPr>
              <a:t>Notify GlobalHealth for Member reassignments when a primary care physician leaves the group. </a:t>
            </a:r>
          </a:p>
          <a:p>
            <a:pPr marL="0" indent="0">
              <a:buNone/>
            </a:pPr>
            <a:endParaRPr lang="en-US" sz="1600" dirty="0"/>
          </a:p>
        </p:txBody>
      </p:sp>
      <p:pic>
        <p:nvPicPr>
          <p:cNvPr id="1026" name="Picture 2" descr="image">
            <a:extLst>
              <a:ext uri="{FF2B5EF4-FFF2-40B4-BE49-F238E27FC236}">
                <a16:creationId xmlns:a16="http://schemas.microsoft.com/office/drawing/2014/main" id="{AE61E14C-6453-FB9D-912C-35DFB3F3A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258" y="1988512"/>
            <a:ext cx="4527755" cy="282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24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BC41-1D8D-777B-6F24-B8F1BCF2DDD5}"/>
              </a:ext>
            </a:extLst>
          </p:cNvPr>
          <p:cNvSpPr>
            <a:spLocks noGrp="1"/>
          </p:cNvSpPr>
          <p:nvPr>
            <p:ph type="title"/>
          </p:nvPr>
        </p:nvSpPr>
        <p:spPr/>
        <p:txBody>
          <a:bodyPr/>
          <a:lstStyle/>
          <a:p>
            <a:r>
              <a:rPr lang="en-US" dirty="0"/>
              <a:t>Authorizations</a:t>
            </a:r>
          </a:p>
        </p:txBody>
      </p:sp>
      <p:sp>
        <p:nvSpPr>
          <p:cNvPr id="3" name="Text Placeholder 2">
            <a:extLst>
              <a:ext uri="{FF2B5EF4-FFF2-40B4-BE49-F238E27FC236}">
                <a16:creationId xmlns:a16="http://schemas.microsoft.com/office/drawing/2014/main" id="{E5CEBDAF-53B5-279F-8BA0-E99E3826C545}"/>
              </a:ext>
            </a:extLst>
          </p:cNvPr>
          <p:cNvSpPr>
            <a:spLocks noGrp="1"/>
          </p:cNvSpPr>
          <p:nvPr>
            <p:ph type="body" idx="1"/>
          </p:nvPr>
        </p:nvSpPr>
        <p:spPr>
          <a:xfrm>
            <a:off x="311700" y="907949"/>
            <a:ext cx="8399354" cy="3790525"/>
          </a:xfrm>
        </p:spPr>
        <p:txBody>
          <a:bodyPr/>
          <a:lstStyle/>
          <a:p>
            <a:pPr marL="114300" indent="0">
              <a:buNone/>
            </a:pPr>
            <a:r>
              <a:rPr lang="en-US" sz="1600" dirty="0"/>
              <a:t>Prior authorization decisions are made in a timely manner to accommodate the clinical urgency of the patient’s situation. </a:t>
            </a:r>
          </a:p>
          <a:p>
            <a:pPr>
              <a:spcBef>
                <a:spcPts val="600"/>
              </a:spcBef>
              <a:buAutoNum type="arabicPeriod"/>
            </a:pPr>
            <a:r>
              <a:rPr lang="en-US" sz="1600" b="1" dirty="0"/>
              <a:t>Urgent Concurrent: </a:t>
            </a:r>
            <a:r>
              <a:rPr lang="en-US" sz="1600" dirty="0"/>
              <a:t>Determination made within 24 hours of receipt of request</a:t>
            </a:r>
          </a:p>
          <a:p>
            <a:pPr>
              <a:buAutoNum type="arabicPeriod"/>
            </a:pPr>
            <a:r>
              <a:rPr lang="en-US" sz="1600" b="1" dirty="0"/>
              <a:t>Urgent Preservice: </a:t>
            </a:r>
            <a:r>
              <a:rPr lang="en-US" sz="1600" dirty="0"/>
              <a:t>Determination made within 72 hours of receipt of request</a:t>
            </a:r>
          </a:p>
          <a:p>
            <a:pPr>
              <a:buAutoNum type="arabicPeriod"/>
            </a:pPr>
            <a:r>
              <a:rPr lang="en-US" sz="1600" b="1" dirty="0"/>
              <a:t>Non-Urgent Preservice: </a:t>
            </a:r>
            <a:r>
              <a:rPr lang="en-US" sz="1600" dirty="0"/>
              <a:t>Determination made within 14 days of receipt of request</a:t>
            </a:r>
          </a:p>
          <a:p>
            <a:pPr marL="114300" indent="0">
              <a:buNone/>
            </a:pPr>
            <a:endParaRPr lang="en-US" sz="1600" dirty="0"/>
          </a:p>
          <a:p>
            <a:pPr marL="114300" indent="0">
              <a:buNone/>
            </a:pPr>
            <a:endParaRPr lang="en-US" sz="1600" dirty="0"/>
          </a:p>
          <a:p>
            <a:pPr marL="114300" indent="0">
              <a:buNone/>
            </a:pPr>
            <a:r>
              <a:rPr lang="en-US" sz="1600" dirty="0"/>
              <a:t>The PCP is responsible for submitting a Prior Authorization when necessary and for supplying complete clinical information concerning the Referral to the receiving Specialist Physician or facility. The Specialist Physician can request subsequent Prior Authorizations as needed. Prior Authorizations are required whether GlobalHealth is the primary or secondary payer. </a:t>
            </a:r>
          </a:p>
        </p:txBody>
      </p:sp>
      <p:sp>
        <p:nvSpPr>
          <p:cNvPr id="5" name="Slide Number Placeholder 4">
            <a:extLst>
              <a:ext uri="{FF2B5EF4-FFF2-40B4-BE49-F238E27FC236}">
                <a16:creationId xmlns:a16="http://schemas.microsoft.com/office/drawing/2014/main" id="{17A0616C-9173-9E06-355D-0EFDC1F88DEF}"/>
              </a:ext>
            </a:extLst>
          </p:cNvPr>
          <p:cNvSpPr>
            <a:spLocks noGrp="1"/>
          </p:cNvSpPr>
          <p:nvPr>
            <p:ph type="sldNum" idx="12"/>
          </p:nvPr>
        </p:nvSpPr>
        <p:spPr/>
        <p:txBody>
          <a:bodyPr/>
          <a:lstStyle/>
          <a:p>
            <a:fld id="{00000000-1234-1234-1234-123412341234}" type="slidenum">
              <a:rPr lang="en" smtClean="0"/>
              <a:pPr/>
              <a:t>17</a:t>
            </a:fld>
            <a:endParaRPr lang="en" dirty="0"/>
          </a:p>
        </p:txBody>
      </p:sp>
    </p:spTree>
    <p:extLst>
      <p:ext uri="{BB962C8B-B14F-4D97-AF65-F5344CB8AC3E}">
        <p14:creationId xmlns:p14="http://schemas.microsoft.com/office/powerpoint/2010/main" val="1138919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BC41-1D8D-777B-6F24-B8F1BCF2DDD5}"/>
              </a:ext>
            </a:extLst>
          </p:cNvPr>
          <p:cNvSpPr>
            <a:spLocks noGrp="1"/>
          </p:cNvSpPr>
          <p:nvPr>
            <p:ph type="title"/>
          </p:nvPr>
        </p:nvSpPr>
        <p:spPr/>
        <p:txBody>
          <a:bodyPr/>
          <a:lstStyle/>
          <a:p>
            <a:r>
              <a:rPr lang="en-US" dirty="0"/>
              <a:t>Authorizations</a:t>
            </a:r>
          </a:p>
        </p:txBody>
      </p:sp>
      <p:sp>
        <p:nvSpPr>
          <p:cNvPr id="3" name="Text Placeholder 2">
            <a:extLst>
              <a:ext uri="{FF2B5EF4-FFF2-40B4-BE49-F238E27FC236}">
                <a16:creationId xmlns:a16="http://schemas.microsoft.com/office/drawing/2014/main" id="{E5CEBDAF-53B5-279F-8BA0-E99E3826C545}"/>
              </a:ext>
            </a:extLst>
          </p:cNvPr>
          <p:cNvSpPr>
            <a:spLocks noGrp="1"/>
          </p:cNvSpPr>
          <p:nvPr>
            <p:ph type="body" idx="1"/>
          </p:nvPr>
        </p:nvSpPr>
        <p:spPr>
          <a:xfrm>
            <a:off x="462199" y="1335625"/>
            <a:ext cx="8335811" cy="3327600"/>
          </a:xfrm>
        </p:spPr>
        <p:txBody>
          <a:bodyPr/>
          <a:lstStyle/>
          <a:p>
            <a:pPr>
              <a:spcAft>
                <a:spcPts val="600"/>
              </a:spcAft>
            </a:pPr>
            <a:r>
              <a:rPr lang="en-US" sz="1600" dirty="0"/>
              <a:t>The office should verify eligibility and confirm authorization using the Provider Portal prior to the visit or service. </a:t>
            </a:r>
          </a:p>
          <a:p>
            <a:pPr>
              <a:spcAft>
                <a:spcPts val="600"/>
              </a:spcAft>
            </a:pPr>
            <a:r>
              <a:rPr lang="en-US" sz="1600" dirty="0"/>
              <a:t>The authorization will state the services that are approved. </a:t>
            </a:r>
          </a:p>
          <a:p>
            <a:pPr>
              <a:spcAft>
                <a:spcPts val="600"/>
              </a:spcAft>
            </a:pPr>
            <a:r>
              <a:rPr lang="en-US" sz="1600" dirty="0"/>
              <a:t>The approved services must occur within the approved time frame from the date of the authorization. </a:t>
            </a:r>
          </a:p>
          <a:p>
            <a:pPr>
              <a:spcAft>
                <a:spcPts val="600"/>
              </a:spcAft>
            </a:pPr>
            <a:r>
              <a:rPr lang="en-US" sz="1600" dirty="0"/>
              <a:t>If the authorization covers more than one visit or service, the provider must verify eligibility at the time of each visit. Payment will not be made for services rendered to an ineligible member. </a:t>
            </a:r>
          </a:p>
          <a:p>
            <a:pPr>
              <a:spcAft>
                <a:spcPts val="600"/>
              </a:spcAft>
            </a:pPr>
            <a:r>
              <a:rPr lang="en-US" sz="1600" dirty="0"/>
              <a:t>Notify GlobalHealth within 24 hours regarding any unexpected services that were medically necessary but were not included in the original prior authorization. </a:t>
            </a:r>
          </a:p>
        </p:txBody>
      </p:sp>
      <p:sp>
        <p:nvSpPr>
          <p:cNvPr id="4" name="Title 3">
            <a:extLst>
              <a:ext uri="{FF2B5EF4-FFF2-40B4-BE49-F238E27FC236}">
                <a16:creationId xmlns:a16="http://schemas.microsoft.com/office/drawing/2014/main" id="{290C041C-E40D-64C7-95D4-EA8F9F12B3DE}"/>
              </a:ext>
            </a:extLst>
          </p:cNvPr>
          <p:cNvSpPr>
            <a:spLocks noGrp="1"/>
          </p:cNvSpPr>
          <p:nvPr>
            <p:ph type="title" idx="2"/>
          </p:nvPr>
        </p:nvSpPr>
        <p:spPr/>
        <p:txBody>
          <a:bodyPr/>
          <a:lstStyle/>
          <a:p>
            <a:r>
              <a:rPr lang="en-US" dirty="0"/>
              <a:t>Things to Note</a:t>
            </a:r>
          </a:p>
        </p:txBody>
      </p:sp>
      <p:sp>
        <p:nvSpPr>
          <p:cNvPr id="5" name="Slide Number Placeholder 4">
            <a:extLst>
              <a:ext uri="{FF2B5EF4-FFF2-40B4-BE49-F238E27FC236}">
                <a16:creationId xmlns:a16="http://schemas.microsoft.com/office/drawing/2014/main" id="{17A0616C-9173-9E06-355D-0EFDC1F88DEF}"/>
              </a:ext>
            </a:extLst>
          </p:cNvPr>
          <p:cNvSpPr>
            <a:spLocks noGrp="1"/>
          </p:cNvSpPr>
          <p:nvPr>
            <p:ph type="sldNum" idx="12"/>
          </p:nvPr>
        </p:nvSpPr>
        <p:spPr/>
        <p:txBody>
          <a:bodyPr/>
          <a:lstStyle/>
          <a:p>
            <a:fld id="{00000000-1234-1234-1234-123412341234}" type="slidenum">
              <a:rPr lang="en" smtClean="0"/>
              <a:pPr/>
              <a:t>18</a:t>
            </a:fld>
            <a:endParaRPr lang="en" dirty="0"/>
          </a:p>
        </p:txBody>
      </p:sp>
    </p:spTree>
    <p:extLst>
      <p:ext uri="{BB962C8B-B14F-4D97-AF65-F5344CB8AC3E}">
        <p14:creationId xmlns:p14="http://schemas.microsoft.com/office/powerpoint/2010/main" val="120692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438D-1379-9DB5-A00E-0B84D2C2FDAC}"/>
              </a:ext>
            </a:extLst>
          </p:cNvPr>
          <p:cNvSpPr>
            <a:spLocks noGrp="1"/>
          </p:cNvSpPr>
          <p:nvPr>
            <p:ph type="title"/>
          </p:nvPr>
        </p:nvSpPr>
        <p:spPr/>
        <p:txBody>
          <a:bodyPr/>
          <a:lstStyle/>
          <a:p>
            <a:r>
              <a:rPr lang="en-US" dirty="0"/>
              <a:t>Hospital Admissions</a:t>
            </a:r>
          </a:p>
        </p:txBody>
      </p:sp>
      <p:sp>
        <p:nvSpPr>
          <p:cNvPr id="3" name="Text Placeholder 2">
            <a:extLst>
              <a:ext uri="{FF2B5EF4-FFF2-40B4-BE49-F238E27FC236}">
                <a16:creationId xmlns:a16="http://schemas.microsoft.com/office/drawing/2014/main" id="{66328F5D-2FBD-C83A-4C99-65E923886816}"/>
              </a:ext>
            </a:extLst>
          </p:cNvPr>
          <p:cNvSpPr>
            <a:spLocks noGrp="1"/>
          </p:cNvSpPr>
          <p:nvPr>
            <p:ph type="body" idx="1"/>
          </p:nvPr>
        </p:nvSpPr>
        <p:spPr>
          <a:xfrm>
            <a:off x="311700" y="1017725"/>
            <a:ext cx="8399354" cy="3327600"/>
          </a:xfrm>
        </p:spPr>
        <p:txBody>
          <a:bodyPr/>
          <a:lstStyle/>
          <a:p>
            <a:pPr marL="114300" indent="0">
              <a:buNone/>
            </a:pPr>
            <a:r>
              <a:rPr lang="en-US" dirty="0"/>
              <a:t>In addition to the authorization, GlobalHealth must be notified by the hospital of all admissions within 24 hours of admission. Although prior authorization is not required for some services, notification is required. </a:t>
            </a:r>
          </a:p>
          <a:p>
            <a:pPr marL="114300" indent="0">
              <a:buNone/>
            </a:pPr>
            <a:endParaRPr lang="en-US" dirty="0"/>
          </a:p>
          <a:p>
            <a:pPr marL="114300" indent="0">
              <a:buNone/>
            </a:pPr>
            <a:r>
              <a:rPr lang="en-US" b="1" dirty="0"/>
              <a:t>The following reports are required to be provided daily to GlobalHealth’s UM Department: </a:t>
            </a:r>
          </a:p>
          <a:p>
            <a:r>
              <a:rPr lang="en-US" sz="1600" dirty="0"/>
              <a:t>Census report for all GlobalHealth Members</a:t>
            </a:r>
          </a:p>
          <a:p>
            <a:r>
              <a:rPr lang="en-US" sz="1600" dirty="0"/>
              <a:t>Discharge Report</a:t>
            </a:r>
          </a:p>
          <a:p>
            <a:r>
              <a:rPr lang="en-US" sz="1600" dirty="0"/>
              <a:t>Inpatient and outpatient surgeries, observation stays, and Skilled Nursing Facility (SNF) admissions, if applicable. </a:t>
            </a:r>
          </a:p>
        </p:txBody>
      </p:sp>
      <p:sp>
        <p:nvSpPr>
          <p:cNvPr id="5" name="Slide Number Placeholder 4">
            <a:extLst>
              <a:ext uri="{FF2B5EF4-FFF2-40B4-BE49-F238E27FC236}">
                <a16:creationId xmlns:a16="http://schemas.microsoft.com/office/drawing/2014/main" id="{F80113F6-4AB5-DBE6-D560-487A88C0C66B}"/>
              </a:ext>
            </a:extLst>
          </p:cNvPr>
          <p:cNvSpPr>
            <a:spLocks noGrp="1"/>
          </p:cNvSpPr>
          <p:nvPr>
            <p:ph type="sldNum" idx="12"/>
          </p:nvPr>
        </p:nvSpPr>
        <p:spPr/>
        <p:txBody>
          <a:bodyPr/>
          <a:lstStyle/>
          <a:p>
            <a:fld id="{00000000-1234-1234-1234-123412341234}" type="slidenum">
              <a:rPr lang="en" smtClean="0"/>
              <a:pPr/>
              <a:t>19</a:t>
            </a:fld>
            <a:endParaRPr lang="en" dirty="0"/>
          </a:p>
        </p:txBody>
      </p:sp>
    </p:spTree>
    <p:extLst>
      <p:ext uri="{BB962C8B-B14F-4D97-AF65-F5344CB8AC3E}">
        <p14:creationId xmlns:p14="http://schemas.microsoft.com/office/powerpoint/2010/main" val="2301456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9C74-01D2-57EA-3F19-3C4A1D24011A}"/>
              </a:ext>
            </a:extLst>
          </p:cNvPr>
          <p:cNvSpPr>
            <a:spLocks noGrp="1"/>
          </p:cNvSpPr>
          <p:nvPr>
            <p:ph type="title"/>
          </p:nvPr>
        </p:nvSpPr>
        <p:spPr/>
        <p:txBody>
          <a:bodyPr/>
          <a:lstStyle/>
          <a:p>
            <a:r>
              <a:rPr lang="en-US" dirty="0"/>
              <a:t>Three Uniques</a:t>
            </a:r>
          </a:p>
        </p:txBody>
      </p:sp>
      <p:sp>
        <p:nvSpPr>
          <p:cNvPr id="5" name="Slide Number Placeholder 4">
            <a:extLst>
              <a:ext uri="{FF2B5EF4-FFF2-40B4-BE49-F238E27FC236}">
                <a16:creationId xmlns:a16="http://schemas.microsoft.com/office/drawing/2014/main" id="{6FA4F7BB-8899-DA90-1DBD-C68E4170C552}"/>
              </a:ext>
            </a:extLst>
          </p:cNvPr>
          <p:cNvSpPr>
            <a:spLocks noGrp="1"/>
          </p:cNvSpPr>
          <p:nvPr>
            <p:ph type="sldNum" idx="12"/>
          </p:nvPr>
        </p:nvSpPr>
        <p:spPr/>
        <p:txBody>
          <a:bodyPr/>
          <a:lstStyle/>
          <a:p>
            <a:fld id="{00000000-1234-1234-1234-123412341234}" type="slidenum">
              <a:rPr lang="en" smtClean="0"/>
              <a:pPr/>
              <a:t>2</a:t>
            </a:fld>
            <a:endParaRPr lang="en" dirty="0"/>
          </a:p>
        </p:txBody>
      </p:sp>
      <p:pic>
        <p:nvPicPr>
          <p:cNvPr id="6" name="Graphic 5" descr="Medical">
            <a:extLst>
              <a:ext uri="{FF2B5EF4-FFF2-40B4-BE49-F238E27FC236}">
                <a16:creationId xmlns:a16="http://schemas.microsoft.com/office/drawing/2014/main" id="{09ABB457-FD47-C1C9-7E79-33B8D63F51A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4906" y="1344630"/>
            <a:ext cx="865033" cy="865033"/>
          </a:xfrm>
          <a:prstGeom prst="rect">
            <a:avLst/>
          </a:prstGeom>
        </p:spPr>
      </p:pic>
      <p:sp>
        <p:nvSpPr>
          <p:cNvPr id="7" name="TextBox 6">
            <a:extLst>
              <a:ext uri="{FF2B5EF4-FFF2-40B4-BE49-F238E27FC236}">
                <a16:creationId xmlns:a16="http://schemas.microsoft.com/office/drawing/2014/main" id="{4E21571E-1B55-928C-EC0D-30EB90CF57BC}"/>
              </a:ext>
            </a:extLst>
          </p:cNvPr>
          <p:cNvSpPr txBox="1"/>
          <p:nvPr/>
        </p:nvSpPr>
        <p:spPr>
          <a:xfrm>
            <a:off x="331518" y="2383575"/>
            <a:ext cx="2471808" cy="1446550"/>
          </a:xfrm>
          <a:prstGeom prst="rect">
            <a:avLst/>
          </a:prstGeom>
          <a:noFill/>
        </p:spPr>
        <p:txBody>
          <a:bodyPr wrap="square" rtlCol="0">
            <a:spAutoFit/>
          </a:bodyPr>
          <a:lstStyle/>
          <a:p>
            <a:pPr algn="ctr"/>
            <a:r>
              <a:rPr lang="en-US" sz="2200" b="1" dirty="0">
                <a:solidFill>
                  <a:srgbClr val="07AABD"/>
                </a:solidFill>
                <a:latin typeface="Montserrat" pitchFamily="2" charset="0"/>
                <a:cs typeface="Mongolian Baiti" panose="03000500000000000000" pitchFamily="66" charset="0"/>
              </a:rPr>
              <a:t>High-Touch</a:t>
            </a:r>
          </a:p>
          <a:p>
            <a:pPr algn="ctr"/>
            <a:r>
              <a:rPr lang="en-US" sz="1300" dirty="0">
                <a:latin typeface="Source Sans Pro" panose="020B0503030403020204" pitchFamily="34" charset="0"/>
              </a:rPr>
              <a:t>We go above and beyond to provide personalized, engaging, and responsive services to our members.</a:t>
            </a:r>
          </a:p>
          <a:p>
            <a:pPr algn="ctr"/>
            <a:endParaRPr lang="en-US" dirty="0">
              <a:latin typeface="Roboto" panose="02000000000000000000" pitchFamily="2" charset="0"/>
            </a:endParaRPr>
          </a:p>
        </p:txBody>
      </p:sp>
      <p:cxnSp>
        <p:nvCxnSpPr>
          <p:cNvPr id="8" name="Straight Connector 7">
            <a:extLst>
              <a:ext uri="{FF2B5EF4-FFF2-40B4-BE49-F238E27FC236}">
                <a16:creationId xmlns:a16="http://schemas.microsoft.com/office/drawing/2014/main" id="{DDE1A696-85C2-CD43-CD18-E9307EBE9F6B}"/>
              </a:ext>
            </a:extLst>
          </p:cNvPr>
          <p:cNvCxnSpPr>
            <a:cxnSpLocks/>
          </p:cNvCxnSpPr>
          <p:nvPr/>
        </p:nvCxnSpPr>
        <p:spPr>
          <a:xfrm>
            <a:off x="3038040" y="1426843"/>
            <a:ext cx="0" cy="2289814"/>
          </a:xfrm>
          <a:prstGeom prst="line">
            <a:avLst/>
          </a:prstGeom>
          <a:ln w="12700">
            <a:solidFill>
              <a:srgbClr val="15748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7F278AC-4755-91C4-70B0-59F79D8CEFE7}"/>
              </a:ext>
            </a:extLst>
          </p:cNvPr>
          <p:cNvCxnSpPr>
            <a:cxnSpLocks/>
          </p:cNvCxnSpPr>
          <p:nvPr/>
        </p:nvCxnSpPr>
        <p:spPr>
          <a:xfrm>
            <a:off x="6025672" y="1426843"/>
            <a:ext cx="0" cy="2289814"/>
          </a:xfrm>
          <a:prstGeom prst="line">
            <a:avLst/>
          </a:prstGeom>
          <a:ln w="12700">
            <a:solidFill>
              <a:srgbClr val="15748C"/>
            </a:solidFill>
          </a:ln>
        </p:spPr>
        <p:style>
          <a:lnRef idx="1">
            <a:schemeClr val="accent1"/>
          </a:lnRef>
          <a:fillRef idx="0">
            <a:schemeClr val="accent1"/>
          </a:fillRef>
          <a:effectRef idx="0">
            <a:schemeClr val="accent1"/>
          </a:effectRef>
          <a:fontRef idx="minor">
            <a:schemeClr val="tx1"/>
          </a:fontRef>
        </p:style>
      </p:cxnSp>
      <p:pic>
        <p:nvPicPr>
          <p:cNvPr id="10" name="Graphic 9" descr="Coins">
            <a:extLst>
              <a:ext uri="{FF2B5EF4-FFF2-40B4-BE49-F238E27FC236}">
                <a16:creationId xmlns:a16="http://schemas.microsoft.com/office/drawing/2014/main" id="{2382628D-3128-2F56-3B47-0ED8476D734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133942" y="1341833"/>
            <a:ext cx="865033" cy="865033"/>
          </a:xfrm>
          <a:prstGeom prst="rect">
            <a:avLst/>
          </a:prstGeom>
        </p:spPr>
      </p:pic>
      <p:sp>
        <p:nvSpPr>
          <p:cNvPr id="11" name="TextBox 10">
            <a:extLst>
              <a:ext uri="{FF2B5EF4-FFF2-40B4-BE49-F238E27FC236}">
                <a16:creationId xmlns:a16="http://schemas.microsoft.com/office/drawing/2014/main" id="{6A479C8A-A0A9-8132-8140-1908FB3357B5}"/>
              </a:ext>
            </a:extLst>
          </p:cNvPr>
          <p:cNvSpPr txBox="1"/>
          <p:nvPr/>
        </p:nvSpPr>
        <p:spPr>
          <a:xfrm>
            <a:off x="3300930" y="2382132"/>
            <a:ext cx="2542140" cy="1446550"/>
          </a:xfrm>
          <a:prstGeom prst="rect">
            <a:avLst/>
          </a:prstGeom>
          <a:noFill/>
        </p:spPr>
        <p:txBody>
          <a:bodyPr wrap="square" rtlCol="0">
            <a:spAutoFit/>
          </a:bodyPr>
          <a:lstStyle/>
          <a:p>
            <a:pPr algn="ctr"/>
            <a:r>
              <a:rPr lang="en-US" sz="2200" b="1" dirty="0">
                <a:solidFill>
                  <a:srgbClr val="07AABD"/>
                </a:solidFill>
                <a:latin typeface="Montserrat" pitchFamily="2" charset="0"/>
                <a:cs typeface="Calibri Light" panose="020F0302020204030204" pitchFamily="34" charset="0"/>
              </a:rPr>
              <a:t>High Value </a:t>
            </a:r>
            <a:br>
              <a:rPr lang="en-US" dirty="0">
                <a:solidFill>
                  <a:srgbClr val="425563"/>
                </a:solidFill>
                <a:latin typeface="Roboto" panose="02000000000000000000" pitchFamily="2" charset="0"/>
                <a:cs typeface="Calibri Light" panose="020F0302020204030204" pitchFamily="34" charset="0"/>
              </a:rPr>
            </a:br>
            <a:r>
              <a:rPr lang="en-US" sz="1300" dirty="0">
                <a:latin typeface="Source Sans Pro" panose="020B0503030403020204" pitchFamily="34" charset="0"/>
              </a:rPr>
              <a:t>We work hard to offer affordable health insurance coverage with the benefits people truly want and need. </a:t>
            </a:r>
          </a:p>
          <a:p>
            <a:pPr algn="ctr"/>
            <a:endParaRPr lang="en-US" dirty="0">
              <a:latin typeface="Roboto" panose="02000000000000000000" pitchFamily="2" charset="0"/>
            </a:endParaRPr>
          </a:p>
        </p:txBody>
      </p:sp>
      <p:pic>
        <p:nvPicPr>
          <p:cNvPr id="12" name="Graphic 11" descr="Heart">
            <a:extLst>
              <a:ext uri="{FF2B5EF4-FFF2-40B4-BE49-F238E27FC236}">
                <a16:creationId xmlns:a16="http://schemas.microsoft.com/office/drawing/2014/main" id="{0910C11E-00EB-A7AF-C1F7-68A0B105CAE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07021" y="1340534"/>
            <a:ext cx="865033" cy="865033"/>
          </a:xfrm>
          <a:prstGeom prst="rect">
            <a:avLst/>
          </a:prstGeom>
        </p:spPr>
      </p:pic>
      <p:sp>
        <p:nvSpPr>
          <p:cNvPr id="13" name="TextBox 12">
            <a:extLst>
              <a:ext uri="{FF2B5EF4-FFF2-40B4-BE49-F238E27FC236}">
                <a16:creationId xmlns:a16="http://schemas.microsoft.com/office/drawing/2014/main" id="{71F72B9D-4495-79C5-5681-75F2D277C060}"/>
              </a:ext>
            </a:extLst>
          </p:cNvPr>
          <p:cNvSpPr txBox="1"/>
          <p:nvPr/>
        </p:nvSpPr>
        <p:spPr>
          <a:xfrm>
            <a:off x="6244805" y="2382132"/>
            <a:ext cx="2466249" cy="1708160"/>
          </a:xfrm>
          <a:prstGeom prst="rect">
            <a:avLst/>
          </a:prstGeom>
          <a:noFill/>
        </p:spPr>
        <p:txBody>
          <a:bodyPr wrap="square" rtlCol="0">
            <a:spAutoFit/>
          </a:bodyPr>
          <a:lstStyle/>
          <a:p>
            <a:pPr algn="ctr"/>
            <a:r>
              <a:rPr lang="en-US" sz="2200" b="1" dirty="0">
                <a:solidFill>
                  <a:srgbClr val="07AABD"/>
                </a:solidFill>
                <a:latin typeface="Montserrat" pitchFamily="2" charset="0"/>
                <a:cs typeface="Mongolian Baiti" panose="03000500000000000000" pitchFamily="66" charset="0"/>
              </a:rPr>
              <a:t>Partnership</a:t>
            </a:r>
            <a:br>
              <a:rPr lang="en-US" sz="2000" dirty="0">
                <a:solidFill>
                  <a:srgbClr val="425563"/>
                </a:solidFill>
                <a:latin typeface="Roboto" panose="02000000000000000000" pitchFamily="2" charset="0"/>
                <a:cs typeface="Calibri Light" panose="020F0302020204030204" pitchFamily="34" charset="0"/>
              </a:rPr>
            </a:br>
            <a:r>
              <a:rPr lang="en-US" sz="1300" dirty="0">
                <a:latin typeface="Source Sans Pro" panose="020B0503030403020204" pitchFamily="34" charset="0"/>
              </a:rPr>
              <a:t>We strive to be more than just a health insurance company – we want to be long term partners with our members. </a:t>
            </a:r>
          </a:p>
          <a:p>
            <a:pPr algn="ctr"/>
            <a:endParaRPr lang="en-US" sz="1300" dirty="0">
              <a:latin typeface="Roboto Light" panose="02000000000000000000" pitchFamily="2" charset="0"/>
            </a:endParaRPr>
          </a:p>
          <a:p>
            <a:pPr algn="ctr"/>
            <a:endParaRPr lang="en-US" dirty="0">
              <a:latin typeface="Roboto" panose="02000000000000000000" pitchFamily="2" charset="0"/>
            </a:endParaRPr>
          </a:p>
        </p:txBody>
      </p:sp>
      <p:sp>
        <p:nvSpPr>
          <p:cNvPr id="14" name="Rectangle 13">
            <a:extLst>
              <a:ext uri="{FF2B5EF4-FFF2-40B4-BE49-F238E27FC236}">
                <a16:creationId xmlns:a16="http://schemas.microsoft.com/office/drawing/2014/main" id="{65EDFDA9-7D92-885A-0A59-04076A90669A}"/>
              </a:ext>
            </a:extLst>
          </p:cNvPr>
          <p:cNvSpPr/>
          <p:nvPr/>
        </p:nvSpPr>
        <p:spPr>
          <a:xfrm>
            <a:off x="1134906" y="4002594"/>
            <a:ext cx="6737148" cy="523220"/>
          </a:xfrm>
          <a:prstGeom prst="rect">
            <a:avLst/>
          </a:prstGeom>
        </p:spPr>
        <p:txBody>
          <a:bodyPr wrap="square">
            <a:spAutoFit/>
          </a:bodyPr>
          <a:lstStyle/>
          <a:p>
            <a:pPr algn="ctr" fontAlgn="base"/>
            <a:r>
              <a:rPr lang="en-US" sz="1400" dirty="0">
                <a:solidFill>
                  <a:schemeClr val="tx1"/>
                </a:solidFill>
                <a:latin typeface="Montserrat" pitchFamily="2" charset="0"/>
              </a:rPr>
              <a:t>Our approachable, local customer care team is ready to help our members by being responsive and going above and beyond.</a:t>
            </a:r>
            <a:endParaRPr lang="en-US" sz="1400" dirty="0">
              <a:solidFill>
                <a:schemeClr val="tx1"/>
              </a:solidFill>
              <a:latin typeface="Montserrat" pitchFamily="2" charset="0"/>
              <a:cs typeface="Calibri" panose="020F0502020204030204" pitchFamily="34" charset="0"/>
            </a:endParaRPr>
          </a:p>
        </p:txBody>
      </p:sp>
    </p:spTree>
    <p:extLst>
      <p:ext uri="{BB962C8B-B14F-4D97-AF65-F5344CB8AC3E}">
        <p14:creationId xmlns:p14="http://schemas.microsoft.com/office/powerpoint/2010/main" val="218987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438D-1379-9DB5-A00E-0B84D2C2FDAC}"/>
              </a:ext>
            </a:extLst>
          </p:cNvPr>
          <p:cNvSpPr>
            <a:spLocks noGrp="1"/>
          </p:cNvSpPr>
          <p:nvPr>
            <p:ph type="title"/>
          </p:nvPr>
        </p:nvSpPr>
        <p:spPr/>
        <p:txBody>
          <a:bodyPr/>
          <a:lstStyle/>
          <a:p>
            <a:r>
              <a:rPr lang="en-US" dirty="0"/>
              <a:t>Hospital Admissions</a:t>
            </a:r>
          </a:p>
        </p:txBody>
      </p:sp>
      <p:sp>
        <p:nvSpPr>
          <p:cNvPr id="3" name="Text Placeholder 2">
            <a:extLst>
              <a:ext uri="{FF2B5EF4-FFF2-40B4-BE49-F238E27FC236}">
                <a16:creationId xmlns:a16="http://schemas.microsoft.com/office/drawing/2014/main" id="{66328F5D-2FBD-C83A-4C99-65E923886816}"/>
              </a:ext>
            </a:extLst>
          </p:cNvPr>
          <p:cNvSpPr>
            <a:spLocks noGrp="1"/>
          </p:cNvSpPr>
          <p:nvPr>
            <p:ph type="body" idx="1"/>
          </p:nvPr>
        </p:nvSpPr>
        <p:spPr>
          <a:xfrm>
            <a:off x="311700" y="1017725"/>
            <a:ext cx="8399354" cy="3327600"/>
          </a:xfrm>
        </p:spPr>
        <p:txBody>
          <a:bodyPr/>
          <a:lstStyle/>
          <a:p>
            <a:pPr marL="114300" indent="0">
              <a:buNone/>
            </a:pPr>
            <a:r>
              <a:rPr lang="en-US" b="1" dirty="0"/>
              <a:t>Concurrent Review</a:t>
            </a:r>
          </a:p>
          <a:p>
            <a:pPr marL="114300" indent="0">
              <a:buNone/>
            </a:pPr>
            <a:r>
              <a:rPr lang="en-US" sz="1600" dirty="0"/>
              <a:t>GlobalHealth performs concurrent review from the day of admission through discharge to assure the medical necessity of each day, that services are provided at the appropriate level of care, and that necessary discharge arrangements are being/have been made. </a:t>
            </a:r>
            <a:endParaRPr lang="en-US" dirty="0"/>
          </a:p>
          <a:p>
            <a:pPr marL="114300" indent="0">
              <a:buNone/>
            </a:pPr>
            <a:endParaRPr lang="en-US" dirty="0"/>
          </a:p>
          <a:p>
            <a:pPr marL="114300" indent="0">
              <a:buNone/>
            </a:pPr>
            <a:r>
              <a:rPr lang="en-US" b="1" dirty="0"/>
              <a:t>Discharge Planning</a:t>
            </a:r>
          </a:p>
          <a:p>
            <a:pPr marL="114300" indent="0">
              <a:buNone/>
            </a:pPr>
            <a:r>
              <a:rPr lang="en-US" sz="1600" dirty="0"/>
              <a:t>Transition of care management/discharge planning starts at the time of hospital admission or when the admission is authorized and continues throughout the discharge process. It includes the coordinate of a patient’s continued care needs both in and out of the inpatient setting. </a:t>
            </a:r>
          </a:p>
        </p:txBody>
      </p:sp>
      <p:sp>
        <p:nvSpPr>
          <p:cNvPr id="5" name="Slide Number Placeholder 4">
            <a:extLst>
              <a:ext uri="{FF2B5EF4-FFF2-40B4-BE49-F238E27FC236}">
                <a16:creationId xmlns:a16="http://schemas.microsoft.com/office/drawing/2014/main" id="{F80113F6-4AB5-DBE6-D560-487A88C0C66B}"/>
              </a:ext>
            </a:extLst>
          </p:cNvPr>
          <p:cNvSpPr>
            <a:spLocks noGrp="1"/>
          </p:cNvSpPr>
          <p:nvPr>
            <p:ph type="sldNum" idx="12"/>
          </p:nvPr>
        </p:nvSpPr>
        <p:spPr/>
        <p:txBody>
          <a:bodyPr/>
          <a:lstStyle/>
          <a:p>
            <a:fld id="{00000000-1234-1234-1234-123412341234}" type="slidenum">
              <a:rPr lang="en" smtClean="0"/>
              <a:pPr/>
              <a:t>20</a:t>
            </a:fld>
            <a:endParaRPr lang="en" dirty="0"/>
          </a:p>
        </p:txBody>
      </p:sp>
    </p:spTree>
    <p:extLst>
      <p:ext uri="{BB962C8B-B14F-4D97-AF65-F5344CB8AC3E}">
        <p14:creationId xmlns:p14="http://schemas.microsoft.com/office/powerpoint/2010/main" val="10803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Behavioral Health Benefits</a:t>
            </a:r>
            <a:endParaRPr dirty="0">
              <a:solidFill>
                <a:schemeClr val="dk1"/>
              </a:solidFill>
            </a:endParaRPr>
          </a:p>
          <a:p>
            <a:pPr marL="0" lvl="0" indent="0" algn="l" rtl="0">
              <a:spcBef>
                <a:spcPts val="0"/>
              </a:spcBef>
              <a:spcAft>
                <a:spcPts val="0"/>
              </a:spcAft>
              <a:buNone/>
            </a:pPr>
            <a:endParaRPr dirty="0"/>
          </a:p>
        </p:txBody>
      </p:sp>
      <p:sp>
        <p:nvSpPr>
          <p:cNvPr id="252" name="Google Shape;252;p30"/>
          <p:cNvSpPr txBox="1">
            <a:spLocks noGrp="1"/>
          </p:cNvSpPr>
          <p:nvPr>
            <p:ph type="body" idx="4294967295"/>
          </p:nvPr>
        </p:nvSpPr>
        <p:spPr>
          <a:xfrm>
            <a:off x="304913" y="1017725"/>
            <a:ext cx="5119703" cy="3661853"/>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1200"/>
              </a:spcAft>
              <a:buClr>
                <a:schemeClr val="dk1"/>
              </a:buClr>
              <a:buSzPts val="1800"/>
              <a:buNone/>
            </a:pPr>
            <a:r>
              <a:rPr lang="en-US" dirty="0">
                <a:solidFill>
                  <a:schemeClr val="dk1"/>
                </a:solidFill>
              </a:rPr>
              <a:t>Members can directly access mental health and/or substance use disorder services by calling the Carelon Behavioral Health Customer Care number listed on the back of their Member ID card. Assistance is available for those that need translation or are hearing impaired. </a:t>
            </a:r>
            <a:endParaRPr dirty="0">
              <a:solidFill>
                <a:schemeClr val="dk1"/>
              </a:solidFill>
            </a:endParaRPr>
          </a:p>
        </p:txBody>
      </p:sp>
      <p:sp>
        <p:nvSpPr>
          <p:cNvPr id="254" name="Google Shape;254;p30"/>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700" u="none" strike="noStrike" kern="0" cap="none" spc="0" normalizeH="0" baseline="0" noProof="0" dirty="0">
              <a:ln>
                <a:noFill/>
              </a:ln>
              <a:solidFill>
                <a:srgbClr val="3B6670"/>
              </a:solidFill>
              <a:effectLst/>
              <a:uLnTx/>
              <a:uFillTx/>
              <a:sym typeface="Arial"/>
            </a:endParaRPr>
          </a:p>
        </p:txBody>
      </p:sp>
    </p:spTree>
    <p:extLst>
      <p:ext uri="{BB962C8B-B14F-4D97-AF65-F5344CB8AC3E}">
        <p14:creationId xmlns:p14="http://schemas.microsoft.com/office/powerpoint/2010/main" val="361523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Claims</a:t>
            </a:r>
            <a:endParaRPr dirty="0"/>
          </a:p>
        </p:txBody>
      </p:sp>
      <p:sp>
        <p:nvSpPr>
          <p:cNvPr id="236" name="Google Shape;236;p28"/>
          <p:cNvSpPr txBox="1">
            <a:spLocks noGrp="1"/>
          </p:cNvSpPr>
          <p:nvPr>
            <p:ph type="body" idx="1"/>
          </p:nvPr>
        </p:nvSpPr>
        <p:spPr>
          <a:xfrm>
            <a:off x="204122" y="1017725"/>
            <a:ext cx="4812721" cy="368075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Clr>
                <a:schemeClr val="dk1"/>
              </a:buClr>
              <a:buSzPts val="1800"/>
              <a:buNone/>
            </a:pPr>
            <a:r>
              <a:rPr lang="en-US" sz="1600" dirty="0">
                <a:solidFill>
                  <a:schemeClr val="dk1"/>
                </a:solidFill>
              </a:rPr>
              <a:t>GlobalHealth will reimburse for Covered Health Care Services on timely filed claims in accordance with contractual agreements and applicable statutory requirements less any applicable copayments or coinsurance owed by the member.</a:t>
            </a:r>
          </a:p>
          <a:p>
            <a:pPr marL="114300" lvl="0" indent="0" algn="l" rtl="0">
              <a:spcBef>
                <a:spcPts val="0"/>
              </a:spcBef>
              <a:spcAft>
                <a:spcPts val="0"/>
              </a:spcAft>
              <a:buClr>
                <a:schemeClr val="dk1"/>
              </a:buClr>
              <a:buSzPts val="1800"/>
              <a:buNone/>
            </a:pPr>
            <a:endParaRPr lang="en-US" sz="1600" dirty="0">
              <a:solidFill>
                <a:schemeClr val="dk1"/>
              </a:solidFill>
            </a:endParaRPr>
          </a:p>
          <a:p>
            <a:pPr marL="114300" lvl="0" indent="0" algn="l" rtl="0">
              <a:spcBef>
                <a:spcPts val="0"/>
              </a:spcBef>
              <a:spcAft>
                <a:spcPts val="0"/>
              </a:spcAft>
              <a:buClr>
                <a:schemeClr val="dk1"/>
              </a:buClr>
              <a:buSzPts val="1800"/>
              <a:buNone/>
            </a:pPr>
            <a:r>
              <a:rPr lang="en-US" sz="1600" dirty="0">
                <a:solidFill>
                  <a:schemeClr val="dk1"/>
                </a:solidFill>
              </a:rPr>
              <a:t>GlobalHealth’s electronic data interchange (EDI) number is </a:t>
            </a:r>
            <a:r>
              <a:rPr lang="en-US" sz="1600" b="1" dirty="0">
                <a:solidFill>
                  <a:schemeClr val="dk1"/>
                </a:solidFill>
              </a:rPr>
              <a:t>GHOKC0001. </a:t>
            </a:r>
          </a:p>
          <a:p>
            <a:pPr marL="114300" lvl="0" indent="0" algn="l" rtl="0">
              <a:spcBef>
                <a:spcPts val="0"/>
              </a:spcBef>
              <a:spcAft>
                <a:spcPts val="0"/>
              </a:spcAft>
              <a:buClr>
                <a:schemeClr val="dk1"/>
              </a:buClr>
              <a:buSzPts val="1800"/>
              <a:buNone/>
            </a:pPr>
            <a:endParaRPr lang="en-US" sz="1600" dirty="0">
              <a:solidFill>
                <a:schemeClr val="dk1"/>
              </a:solidFill>
            </a:endParaRPr>
          </a:p>
          <a:p>
            <a:pPr marL="114300" lvl="0" indent="0" algn="l" rtl="0">
              <a:spcBef>
                <a:spcPts val="0"/>
              </a:spcBef>
              <a:spcAft>
                <a:spcPts val="0"/>
              </a:spcAft>
              <a:buClr>
                <a:schemeClr val="dk1"/>
              </a:buClr>
              <a:buSzPts val="1800"/>
              <a:buNone/>
            </a:pPr>
            <a:r>
              <a:rPr lang="en-US" sz="1600" dirty="0">
                <a:solidFill>
                  <a:schemeClr val="dk1"/>
                </a:solidFill>
              </a:rPr>
              <a:t>Contracted Providers must use the </a:t>
            </a:r>
          </a:p>
          <a:p>
            <a:pPr marL="114300" lvl="0" indent="0" algn="l" rtl="0">
              <a:spcBef>
                <a:spcPts val="0"/>
              </a:spcBef>
              <a:spcAft>
                <a:spcPts val="0"/>
              </a:spcAft>
              <a:buClr>
                <a:schemeClr val="dk1"/>
              </a:buClr>
              <a:buSzPts val="1800"/>
              <a:buNone/>
            </a:pPr>
            <a:r>
              <a:rPr lang="en-US" sz="1600" dirty="0">
                <a:solidFill>
                  <a:schemeClr val="dk1"/>
                </a:solidFill>
              </a:rPr>
              <a:t>provider portal to obtain claim status.</a:t>
            </a:r>
            <a:endParaRPr sz="1200" dirty="0">
              <a:solidFill>
                <a:schemeClr val="dk1"/>
              </a:solidFill>
            </a:endParaRPr>
          </a:p>
        </p:txBody>
      </p:sp>
      <p:sp>
        <p:nvSpPr>
          <p:cNvPr id="238" name="Google Shape;238;p2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700" u="none" strike="noStrike" kern="0" cap="none" spc="0" normalizeH="0" baseline="0" noProof="0" dirty="0">
              <a:ln>
                <a:noFill/>
              </a:ln>
              <a:solidFill>
                <a:srgbClr val="3B6670"/>
              </a:solidFill>
              <a:effectLst/>
              <a:uLnTx/>
              <a:uFillTx/>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6E53-20C5-EA1B-B6AC-9A625864A62B}"/>
              </a:ext>
            </a:extLst>
          </p:cNvPr>
          <p:cNvSpPr>
            <a:spLocks noGrp="1"/>
          </p:cNvSpPr>
          <p:nvPr>
            <p:ph type="title"/>
          </p:nvPr>
        </p:nvSpPr>
        <p:spPr/>
        <p:txBody>
          <a:bodyPr/>
          <a:lstStyle/>
          <a:p>
            <a:r>
              <a:rPr lang="en-US" dirty="0"/>
              <a:t>Claims</a:t>
            </a:r>
          </a:p>
        </p:txBody>
      </p:sp>
      <p:sp>
        <p:nvSpPr>
          <p:cNvPr id="3" name="Text Placeholder 2">
            <a:extLst>
              <a:ext uri="{FF2B5EF4-FFF2-40B4-BE49-F238E27FC236}">
                <a16:creationId xmlns:a16="http://schemas.microsoft.com/office/drawing/2014/main" id="{D3E99B56-236C-77FC-9E41-611AFB97C301}"/>
              </a:ext>
            </a:extLst>
          </p:cNvPr>
          <p:cNvSpPr>
            <a:spLocks noGrp="1"/>
          </p:cNvSpPr>
          <p:nvPr>
            <p:ph type="body" idx="1"/>
          </p:nvPr>
        </p:nvSpPr>
        <p:spPr/>
        <p:txBody>
          <a:bodyPr/>
          <a:lstStyle/>
          <a:p>
            <a:pPr marL="114300" indent="0">
              <a:buNone/>
            </a:pPr>
            <a:r>
              <a:rPr lang="en-US" sz="1600" dirty="0"/>
              <a:t>A contracted provider accepts the GlobalHealth reimbursement as payment in full and may NOT “balance bill” a GlobalHealth member. </a:t>
            </a:r>
          </a:p>
          <a:p>
            <a:pPr marL="114300" indent="0">
              <a:buNone/>
            </a:pPr>
            <a:endParaRPr lang="en-US" sz="1600" dirty="0"/>
          </a:p>
          <a:p>
            <a:pPr marL="114300" indent="0">
              <a:buNone/>
            </a:pPr>
            <a:r>
              <a:rPr lang="en-US" sz="1600" dirty="0"/>
              <a:t>In other words, the contracted provider may not look to a GlobalHealth member for payment for covered health care services beyond the member’s applicable deductible, copayment and/or coinsurance amounts. </a:t>
            </a:r>
          </a:p>
          <a:p>
            <a:pPr marL="114300" indent="0">
              <a:buNone/>
            </a:pPr>
            <a:endParaRPr lang="en-US" sz="1600" dirty="0"/>
          </a:p>
          <a:p>
            <a:pPr marL="114300" indent="0">
              <a:buNone/>
            </a:pPr>
            <a:r>
              <a:rPr lang="en-US" sz="1600" dirty="0"/>
              <a:t>Balance billing is a violation of the agreement and may result in termination of the contracted provider from the GlobalHealth network. </a:t>
            </a:r>
          </a:p>
        </p:txBody>
      </p:sp>
      <p:sp>
        <p:nvSpPr>
          <p:cNvPr id="6" name="Title 5">
            <a:extLst>
              <a:ext uri="{FF2B5EF4-FFF2-40B4-BE49-F238E27FC236}">
                <a16:creationId xmlns:a16="http://schemas.microsoft.com/office/drawing/2014/main" id="{4A40FDB0-FA08-F6F4-5B10-AA9389CB6F72}"/>
              </a:ext>
            </a:extLst>
          </p:cNvPr>
          <p:cNvSpPr>
            <a:spLocks noGrp="1"/>
          </p:cNvSpPr>
          <p:nvPr>
            <p:ph type="title" idx="2"/>
          </p:nvPr>
        </p:nvSpPr>
        <p:spPr/>
        <p:txBody>
          <a:bodyPr/>
          <a:lstStyle/>
          <a:p>
            <a:r>
              <a:rPr lang="en-US" dirty="0"/>
              <a:t>Balance Billing</a:t>
            </a:r>
          </a:p>
        </p:txBody>
      </p:sp>
      <p:sp>
        <p:nvSpPr>
          <p:cNvPr id="5" name="Slide Number Placeholder 4">
            <a:extLst>
              <a:ext uri="{FF2B5EF4-FFF2-40B4-BE49-F238E27FC236}">
                <a16:creationId xmlns:a16="http://schemas.microsoft.com/office/drawing/2014/main" id="{A271E638-0FB3-03C9-775F-874DD4AE87B3}"/>
              </a:ext>
            </a:extLst>
          </p:cNvPr>
          <p:cNvSpPr>
            <a:spLocks noGrp="1"/>
          </p:cNvSpPr>
          <p:nvPr>
            <p:ph type="sldNum" idx="12"/>
          </p:nvPr>
        </p:nvSpPr>
        <p:spPr/>
        <p:txBody>
          <a:bodyPr/>
          <a:lstStyle/>
          <a:p>
            <a:fld id="{00000000-1234-1234-1234-123412341234}" type="slidenum">
              <a:rPr lang="en" smtClean="0"/>
              <a:pPr/>
              <a:t>23</a:t>
            </a:fld>
            <a:endParaRPr lang="en" dirty="0"/>
          </a:p>
        </p:txBody>
      </p:sp>
    </p:spTree>
    <p:extLst>
      <p:ext uri="{BB962C8B-B14F-4D97-AF65-F5344CB8AC3E}">
        <p14:creationId xmlns:p14="http://schemas.microsoft.com/office/powerpoint/2010/main" val="687920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A6E53-20C5-EA1B-B6AC-9A625864A62B}"/>
              </a:ext>
            </a:extLst>
          </p:cNvPr>
          <p:cNvSpPr>
            <a:spLocks noGrp="1"/>
          </p:cNvSpPr>
          <p:nvPr>
            <p:ph type="title"/>
          </p:nvPr>
        </p:nvSpPr>
        <p:spPr/>
        <p:txBody>
          <a:bodyPr/>
          <a:lstStyle/>
          <a:p>
            <a:r>
              <a:rPr lang="en-US" dirty="0"/>
              <a:t>Claims</a:t>
            </a:r>
          </a:p>
        </p:txBody>
      </p:sp>
      <p:sp>
        <p:nvSpPr>
          <p:cNvPr id="3" name="Text Placeholder 2">
            <a:extLst>
              <a:ext uri="{FF2B5EF4-FFF2-40B4-BE49-F238E27FC236}">
                <a16:creationId xmlns:a16="http://schemas.microsoft.com/office/drawing/2014/main" id="{D3E99B56-236C-77FC-9E41-611AFB97C301}"/>
              </a:ext>
            </a:extLst>
          </p:cNvPr>
          <p:cNvSpPr>
            <a:spLocks noGrp="1"/>
          </p:cNvSpPr>
          <p:nvPr>
            <p:ph type="body" idx="1"/>
          </p:nvPr>
        </p:nvSpPr>
        <p:spPr/>
        <p:txBody>
          <a:bodyPr/>
          <a:lstStyle/>
          <a:p>
            <a:pPr marL="114300" indent="0">
              <a:buNone/>
            </a:pPr>
            <a:r>
              <a:rPr lang="en-US" sz="1600" dirty="0"/>
              <a:t>Medicare providers and suppliers may not bill GlobalHealth members in the Qualified Medicare Beneficiary (QMB) Program for Medicare deductibles, coinsurance, or copays. State Medicaid programs may pay for those costs. </a:t>
            </a:r>
          </a:p>
          <a:p>
            <a:pPr marL="114300" indent="0">
              <a:buNone/>
            </a:pPr>
            <a:endParaRPr lang="en-US" sz="1600" dirty="0"/>
          </a:p>
          <a:p>
            <a:pPr marL="114300" indent="0">
              <a:buNone/>
            </a:pPr>
            <a:r>
              <a:rPr lang="en-US" sz="1600" dirty="0"/>
              <a:t>Under some circumstances, federal law lets states limit how much they pay providers for Medicare cost-sharing. Even when that’s the case, people in the QMB program have no legal obligation to pay Medicare providers for Medicare Part A or Part B cost-sharing.</a:t>
            </a:r>
          </a:p>
          <a:p>
            <a:pPr marL="114300" indent="0">
              <a:buNone/>
            </a:pPr>
            <a:r>
              <a:rPr lang="en-US" sz="1600" dirty="0"/>
              <a:t> </a:t>
            </a:r>
          </a:p>
          <a:p>
            <a:pPr marL="114300" indent="0">
              <a:buNone/>
            </a:pPr>
            <a:r>
              <a:rPr lang="en-US" sz="1400" u="sng" dirty="0">
                <a:solidFill>
                  <a:schemeClr val="tx1"/>
                </a:solidFill>
                <a:latin typeface="Montserrat" pitchFamily="2" charset="0"/>
                <a:ea typeface="Baskerville BT"/>
                <a:cs typeface="Baskerville BT"/>
                <a:hlinkClick r:id="rId2">
                  <a:extLst>
                    <a:ext uri="{A12FA001-AC4F-418D-AE19-62706E023703}">
                      <ahyp:hlinkClr xmlns:ahyp="http://schemas.microsoft.com/office/drawing/2018/hyperlinkcolor" val="tx"/>
                    </a:ext>
                  </a:extLst>
                </a:hlinkClick>
              </a:rPr>
              <a:t>https://www.cms.gov/Medicare-Medicaid-Coordination/Medicare-and-Medicaid-Coordination/Medicare-Medicaid-Coordination-Office/QMB</a:t>
            </a:r>
            <a:r>
              <a:rPr lang="en-US" sz="1400" dirty="0">
                <a:solidFill>
                  <a:schemeClr val="tx1"/>
                </a:solidFill>
                <a:latin typeface="Montserrat" pitchFamily="2" charset="0"/>
                <a:ea typeface="Baskerville BT"/>
                <a:cs typeface="Baskerville BT"/>
              </a:rPr>
              <a:t>&gt;</a:t>
            </a:r>
          </a:p>
          <a:p>
            <a:pPr marL="114300" indent="0">
              <a:buNone/>
            </a:pPr>
            <a:endParaRPr lang="en-US" sz="1600" dirty="0"/>
          </a:p>
        </p:txBody>
      </p:sp>
      <p:sp>
        <p:nvSpPr>
          <p:cNvPr id="4" name="Title 3">
            <a:extLst>
              <a:ext uri="{FF2B5EF4-FFF2-40B4-BE49-F238E27FC236}">
                <a16:creationId xmlns:a16="http://schemas.microsoft.com/office/drawing/2014/main" id="{985AFFCF-02A9-EFC6-2909-C28545EAEAA1}"/>
              </a:ext>
            </a:extLst>
          </p:cNvPr>
          <p:cNvSpPr>
            <a:spLocks noGrp="1"/>
          </p:cNvSpPr>
          <p:nvPr>
            <p:ph type="title" idx="2"/>
          </p:nvPr>
        </p:nvSpPr>
        <p:spPr/>
        <p:txBody>
          <a:bodyPr/>
          <a:lstStyle/>
          <a:p>
            <a:r>
              <a:rPr lang="en-US" dirty="0"/>
              <a:t>Qualified Medicare Beneficiary</a:t>
            </a:r>
          </a:p>
        </p:txBody>
      </p:sp>
      <p:sp>
        <p:nvSpPr>
          <p:cNvPr id="5" name="Slide Number Placeholder 4">
            <a:extLst>
              <a:ext uri="{FF2B5EF4-FFF2-40B4-BE49-F238E27FC236}">
                <a16:creationId xmlns:a16="http://schemas.microsoft.com/office/drawing/2014/main" id="{A271E638-0FB3-03C9-775F-874DD4AE87B3}"/>
              </a:ext>
            </a:extLst>
          </p:cNvPr>
          <p:cNvSpPr>
            <a:spLocks noGrp="1"/>
          </p:cNvSpPr>
          <p:nvPr>
            <p:ph type="sldNum" idx="12"/>
          </p:nvPr>
        </p:nvSpPr>
        <p:spPr/>
        <p:txBody>
          <a:bodyPr/>
          <a:lstStyle/>
          <a:p>
            <a:fld id="{00000000-1234-1234-1234-123412341234}" type="slidenum">
              <a:rPr lang="en" smtClean="0"/>
              <a:pPr/>
              <a:t>24</a:t>
            </a:fld>
            <a:endParaRPr lang="en" dirty="0"/>
          </a:p>
        </p:txBody>
      </p:sp>
    </p:spTree>
    <p:extLst>
      <p:ext uri="{BB962C8B-B14F-4D97-AF65-F5344CB8AC3E}">
        <p14:creationId xmlns:p14="http://schemas.microsoft.com/office/powerpoint/2010/main" val="21786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1D6B-85FF-DBE8-3E50-A206021E4D3B}"/>
              </a:ext>
            </a:extLst>
          </p:cNvPr>
          <p:cNvSpPr>
            <a:spLocks noGrp="1"/>
          </p:cNvSpPr>
          <p:nvPr>
            <p:ph type="title"/>
          </p:nvPr>
        </p:nvSpPr>
        <p:spPr/>
        <p:txBody>
          <a:bodyPr/>
          <a:lstStyle/>
          <a:p>
            <a:r>
              <a:rPr lang="en-US" dirty="0"/>
              <a:t>Claims</a:t>
            </a:r>
          </a:p>
        </p:txBody>
      </p:sp>
      <p:sp>
        <p:nvSpPr>
          <p:cNvPr id="3" name="Text Placeholder 2">
            <a:extLst>
              <a:ext uri="{FF2B5EF4-FFF2-40B4-BE49-F238E27FC236}">
                <a16:creationId xmlns:a16="http://schemas.microsoft.com/office/drawing/2014/main" id="{5939B6BA-A76A-628E-1366-C1B23C755829}"/>
              </a:ext>
            </a:extLst>
          </p:cNvPr>
          <p:cNvSpPr>
            <a:spLocks noGrp="1"/>
          </p:cNvSpPr>
          <p:nvPr>
            <p:ph type="body" idx="1"/>
          </p:nvPr>
        </p:nvSpPr>
        <p:spPr/>
        <p:txBody>
          <a:bodyPr/>
          <a:lstStyle/>
          <a:p>
            <a:pPr marL="114300" indent="0">
              <a:buNone/>
            </a:pPr>
            <a:r>
              <a:rPr lang="en-US" dirty="0"/>
              <a:t>A provider may request a claim review if any part of a claim submitted for payment is either fully or partially denied. The appropriate claim review form can be found at </a:t>
            </a:r>
            <a:r>
              <a:rPr lang="en-US" dirty="0">
                <a:hlinkClick r:id="rId2"/>
              </a:rPr>
              <a:t>www.GlobalHealth.com</a:t>
            </a:r>
            <a:r>
              <a:rPr lang="en-US" dirty="0"/>
              <a:t>, Provider tab. </a:t>
            </a:r>
          </a:p>
          <a:p>
            <a:pPr marL="114300" indent="0">
              <a:buNone/>
            </a:pPr>
            <a:endParaRPr lang="en-US" dirty="0"/>
          </a:p>
          <a:p>
            <a:pPr marL="114300" indent="0">
              <a:buNone/>
            </a:pPr>
            <a:r>
              <a:rPr lang="en-US" dirty="0"/>
              <a:t>Claim reviews may be resolved by attaching any pertinent documents to support the claim (e.g., sending proof of timely filing, sending a copy of the authorizations for claims denied for no authorization). </a:t>
            </a:r>
          </a:p>
        </p:txBody>
      </p:sp>
      <p:sp>
        <p:nvSpPr>
          <p:cNvPr id="4" name="Title 3">
            <a:extLst>
              <a:ext uri="{FF2B5EF4-FFF2-40B4-BE49-F238E27FC236}">
                <a16:creationId xmlns:a16="http://schemas.microsoft.com/office/drawing/2014/main" id="{DFB283BC-E4F6-72F4-7169-CD4EA644438B}"/>
              </a:ext>
            </a:extLst>
          </p:cNvPr>
          <p:cNvSpPr>
            <a:spLocks noGrp="1"/>
          </p:cNvSpPr>
          <p:nvPr>
            <p:ph type="title" idx="2"/>
          </p:nvPr>
        </p:nvSpPr>
        <p:spPr/>
        <p:txBody>
          <a:bodyPr/>
          <a:lstStyle/>
          <a:p>
            <a:r>
              <a:rPr lang="en-US" dirty="0"/>
              <a:t>Provider Payment Disputes/Claim Reviews</a:t>
            </a:r>
          </a:p>
        </p:txBody>
      </p:sp>
      <p:sp>
        <p:nvSpPr>
          <p:cNvPr id="5" name="Slide Number Placeholder 4">
            <a:extLst>
              <a:ext uri="{FF2B5EF4-FFF2-40B4-BE49-F238E27FC236}">
                <a16:creationId xmlns:a16="http://schemas.microsoft.com/office/drawing/2014/main" id="{C053449C-2CD6-1BA4-B0C9-DCB6C12C8B24}"/>
              </a:ext>
            </a:extLst>
          </p:cNvPr>
          <p:cNvSpPr>
            <a:spLocks noGrp="1"/>
          </p:cNvSpPr>
          <p:nvPr>
            <p:ph type="sldNum" idx="12"/>
          </p:nvPr>
        </p:nvSpPr>
        <p:spPr/>
        <p:txBody>
          <a:bodyPr/>
          <a:lstStyle/>
          <a:p>
            <a:fld id="{00000000-1234-1234-1234-123412341234}" type="slidenum">
              <a:rPr lang="en" smtClean="0"/>
              <a:pPr/>
              <a:t>25</a:t>
            </a:fld>
            <a:endParaRPr lang="en" dirty="0"/>
          </a:p>
        </p:txBody>
      </p:sp>
    </p:spTree>
    <p:extLst>
      <p:ext uri="{BB962C8B-B14F-4D97-AF65-F5344CB8AC3E}">
        <p14:creationId xmlns:p14="http://schemas.microsoft.com/office/powerpoint/2010/main" val="242180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37C67-3F54-A727-5EA7-E6D0EA9AC772}"/>
              </a:ext>
            </a:extLst>
          </p:cNvPr>
          <p:cNvSpPr>
            <a:spLocks noGrp="1"/>
          </p:cNvSpPr>
          <p:nvPr>
            <p:ph type="title"/>
          </p:nvPr>
        </p:nvSpPr>
        <p:spPr/>
        <p:txBody>
          <a:bodyPr/>
          <a:lstStyle/>
          <a:p>
            <a:r>
              <a:rPr lang="en-US" dirty="0"/>
              <a:t>Remittance Advice (RA)</a:t>
            </a:r>
          </a:p>
        </p:txBody>
      </p:sp>
      <p:sp>
        <p:nvSpPr>
          <p:cNvPr id="3" name="Text Placeholder 2">
            <a:extLst>
              <a:ext uri="{FF2B5EF4-FFF2-40B4-BE49-F238E27FC236}">
                <a16:creationId xmlns:a16="http://schemas.microsoft.com/office/drawing/2014/main" id="{66C9DD80-931D-5F82-0B46-5C9585C7EBAE}"/>
              </a:ext>
            </a:extLst>
          </p:cNvPr>
          <p:cNvSpPr>
            <a:spLocks noGrp="1"/>
          </p:cNvSpPr>
          <p:nvPr>
            <p:ph type="body" idx="1"/>
          </p:nvPr>
        </p:nvSpPr>
        <p:spPr>
          <a:xfrm>
            <a:off x="311700" y="1017725"/>
            <a:ext cx="8399354" cy="3327600"/>
          </a:xfrm>
        </p:spPr>
        <p:txBody>
          <a:bodyPr/>
          <a:lstStyle/>
          <a:p>
            <a:pPr marL="114300" indent="0">
              <a:buNone/>
            </a:pPr>
            <a:r>
              <a:rPr lang="en-US" sz="1600" dirty="0"/>
              <a:t>The RA GlobalHealth issues summarizes the claim and explains how the benefits were applied. Use the RA to determine how a claim was paid including non-allowed amounts and adjustments. The RA will note any non-covered services and cost sharing amounts that are the responsibility of the member. The RA lists and explains all codes used in processing each claim. Claim details can also be obtained through the Provider Portal. </a:t>
            </a:r>
          </a:p>
          <a:p>
            <a:pPr marL="114300" indent="0">
              <a:buNone/>
            </a:pPr>
            <a:endParaRPr lang="en-US" sz="1400" dirty="0"/>
          </a:p>
        </p:txBody>
      </p:sp>
      <p:sp>
        <p:nvSpPr>
          <p:cNvPr id="5" name="Slide Number Placeholder 4">
            <a:extLst>
              <a:ext uri="{FF2B5EF4-FFF2-40B4-BE49-F238E27FC236}">
                <a16:creationId xmlns:a16="http://schemas.microsoft.com/office/drawing/2014/main" id="{8A75D0CD-D519-47E2-C79B-FA973F5DCD24}"/>
              </a:ext>
            </a:extLst>
          </p:cNvPr>
          <p:cNvSpPr>
            <a:spLocks noGrp="1"/>
          </p:cNvSpPr>
          <p:nvPr>
            <p:ph type="sldNum" idx="12"/>
          </p:nvPr>
        </p:nvSpPr>
        <p:spPr/>
        <p:txBody>
          <a:bodyPr/>
          <a:lstStyle/>
          <a:p>
            <a:fld id="{00000000-1234-1234-1234-123412341234}" type="slidenum">
              <a:rPr lang="en" smtClean="0"/>
              <a:pPr/>
              <a:t>26</a:t>
            </a:fld>
            <a:endParaRPr lang="en" dirty="0"/>
          </a:p>
        </p:txBody>
      </p:sp>
    </p:spTree>
    <p:extLst>
      <p:ext uri="{BB962C8B-B14F-4D97-AF65-F5344CB8AC3E}">
        <p14:creationId xmlns:p14="http://schemas.microsoft.com/office/powerpoint/2010/main" val="211019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311700" y="445025"/>
            <a:ext cx="627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EFT and ERA – Zelis</a:t>
            </a:r>
          </a:p>
        </p:txBody>
      </p:sp>
      <p:sp>
        <p:nvSpPr>
          <p:cNvPr id="105" name="Google Shape;105;p15"/>
          <p:cNvSpPr txBox="1">
            <a:spLocks noGrp="1"/>
          </p:cNvSpPr>
          <p:nvPr>
            <p:ph type="body" idx="1"/>
          </p:nvPr>
        </p:nvSpPr>
        <p:spPr>
          <a:xfrm>
            <a:off x="217567" y="1017725"/>
            <a:ext cx="8399354" cy="3850110"/>
          </a:xfrm>
          <a:prstGeom prst="rect">
            <a:avLst/>
          </a:prstGeom>
        </p:spPr>
        <p:txBody>
          <a:bodyPr spcFirstLastPara="1" wrap="square" lIns="91425" tIns="91425" rIns="91425" bIns="91425" anchor="t" anchorCtr="0">
            <a:noAutofit/>
          </a:bodyPr>
          <a:lstStyle/>
          <a:p>
            <a:pPr marL="114300" marR="0" lvl="0" indent="0" algn="l" defTabSz="914400" rtl="0" eaLnBrk="1" fontAlgn="auto" latinLnBrk="0" hangingPunct="1">
              <a:lnSpc>
                <a:spcPct val="100000"/>
              </a:lnSpc>
              <a:spcBef>
                <a:spcPts val="0"/>
              </a:spcBef>
              <a:spcAft>
                <a:spcPts val="0"/>
              </a:spcAft>
              <a:buClr>
                <a:srgbClr val="3B6670"/>
              </a:buClr>
              <a:buSzPts val="1800"/>
              <a:buFont typeface="Arial"/>
              <a:buNone/>
              <a:tabLst/>
              <a:defRPr/>
            </a:pPr>
            <a:r>
              <a:rPr kumimoji="0" lang="en-US" sz="1600" b="0" i="0" u="none" strike="noStrike" kern="0" cap="none" spc="0" normalizeH="0" baseline="0" noProof="0" dirty="0">
                <a:ln>
                  <a:noFill/>
                </a:ln>
                <a:solidFill>
                  <a:srgbClr val="3B6670"/>
                </a:solidFill>
                <a:effectLst/>
                <a:uLnTx/>
                <a:uFillTx/>
                <a:latin typeface="Montserrat" pitchFamily="2" charset="77"/>
                <a:cs typeface="Arial"/>
                <a:sym typeface="Arial"/>
              </a:rPr>
              <a:t>GlobalHealth has partnered with Zelis for electronic claims remittance and payments. This alliance provides us with the latest in secure electronic payment technology by accelerating and adding efficiency to our claims payment process. </a:t>
            </a:r>
          </a:p>
          <a:p>
            <a:pPr marL="114300" lvl="0" indent="0" algn="l" rtl="0">
              <a:spcBef>
                <a:spcPts val="0"/>
              </a:spcBef>
              <a:spcAft>
                <a:spcPts val="0"/>
              </a:spcAft>
              <a:buSzPts val="1800"/>
              <a:buNone/>
            </a:pPr>
            <a:endParaRPr lang="en-US" sz="1600" dirty="0"/>
          </a:p>
          <a:p>
            <a:pPr marL="114300" lvl="0" indent="0" algn="l" rtl="0">
              <a:spcBef>
                <a:spcPts val="0"/>
              </a:spcBef>
              <a:spcAft>
                <a:spcPts val="0"/>
              </a:spcAft>
              <a:buSzPts val="1800"/>
              <a:buNone/>
            </a:pPr>
            <a:r>
              <a:rPr lang="en-US" sz="1600" dirty="0"/>
              <a:t>Enrolling is fast and easy! Visit </a:t>
            </a:r>
            <a:r>
              <a:rPr lang="en-US" sz="1600" u="sng" dirty="0">
                <a:hlinkClick r:id="rId3"/>
              </a:rPr>
              <a:t>https://globalhealth.zelisenroll.com/</a:t>
            </a:r>
            <a:r>
              <a:rPr lang="en-US" sz="1600" u="sng" dirty="0"/>
              <a:t> </a:t>
            </a:r>
            <a:r>
              <a:rPr lang="en-US" sz="1600" dirty="0"/>
              <a:t>and follow the registration process. </a:t>
            </a:r>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r>
              <a:rPr lang="en-US" sz="1400" dirty="0"/>
              <a:t>Zelis Payments Client Services can be reached at (877) 828-8770 or (855) 496-1571.</a:t>
            </a:r>
          </a:p>
        </p:txBody>
      </p:sp>
      <p:sp>
        <p:nvSpPr>
          <p:cNvPr id="107" name="Google Shape;107;p15"/>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dirty="0"/>
          </a:p>
        </p:txBody>
      </p:sp>
    </p:spTree>
    <p:extLst>
      <p:ext uri="{BB962C8B-B14F-4D97-AF65-F5344CB8AC3E}">
        <p14:creationId xmlns:p14="http://schemas.microsoft.com/office/powerpoint/2010/main" val="1480533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311700" y="445025"/>
            <a:ext cx="627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Other</a:t>
            </a:r>
            <a:endParaRPr dirty="0"/>
          </a:p>
        </p:txBody>
      </p:sp>
      <p:sp>
        <p:nvSpPr>
          <p:cNvPr id="105" name="Google Shape;105;p15"/>
          <p:cNvSpPr txBox="1">
            <a:spLocks noGrp="1"/>
          </p:cNvSpPr>
          <p:nvPr>
            <p:ph type="body" idx="1"/>
          </p:nvPr>
        </p:nvSpPr>
        <p:spPr>
          <a:xfrm>
            <a:off x="210840" y="910142"/>
            <a:ext cx="8399354" cy="385011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sz="1600" b="1" dirty="0">
                <a:solidFill>
                  <a:srgbClr val="07AABD"/>
                </a:solidFill>
              </a:rPr>
              <a:t>Provider Manual and Other Forms and Resources</a:t>
            </a:r>
          </a:p>
          <a:p>
            <a:pPr marL="114300" lvl="0" indent="0" algn="l" rtl="0">
              <a:spcBef>
                <a:spcPts val="0"/>
              </a:spcBef>
              <a:spcAft>
                <a:spcPts val="0"/>
              </a:spcAft>
              <a:buSzPts val="1800"/>
              <a:buNone/>
            </a:pPr>
            <a:r>
              <a:rPr lang="en-US" sz="1400" dirty="0"/>
              <a:t>The provider manual includes valuable information about working with GlobalHealth and our policies. Please become familiar with it as it is an extension of your provider contract. It can be found in the Provider section on our website at </a:t>
            </a:r>
            <a:r>
              <a:rPr lang="en-US" sz="1400" dirty="0">
                <a:hlinkClick r:id="rId3"/>
              </a:rPr>
              <a:t>www.GlobalHealth.com</a:t>
            </a:r>
            <a:r>
              <a:rPr lang="en-US" sz="1400" dirty="0"/>
              <a:t>. All other forms and resources can be found on our website as well. </a:t>
            </a:r>
          </a:p>
          <a:p>
            <a:pPr marL="114300" lvl="0" indent="0" algn="l" rtl="0">
              <a:spcBef>
                <a:spcPts val="0"/>
              </a:spcBef>
              <a:spcAft>
                <a:spcPts val="0"/>
              </a:spcAft>
              <a:buSzPts val="1800"/>
              <a:buNone/>
            </a:pPr>
            <a:endParaRPr lang="en-US" sz="1400" dirty="0"/>
          </a:p>
          <a:p>
            <a:pPr marL="114300" lvl="0" indent="0" algn="l" rtl="0">
              <a:spcBef>
                <a:spcPts val="0"/>
              </a:spcBef>
              <a:spcAft>
                <a:spcPts val="0"/>
              </a:spcAft>
              <a:buSzPts val="1800"/>
              <a:buNone/>
            </a:pPr>
            <a:r>
              <a:rPr lang="en-US" sz="1600" b="1" dirty="0">
                <a:solidFill>
                  <a:srgbClr val="07AABD"/>
                </a:solidFill>
              </a:rPr>
              <a:t>Provider Satisfaction</a:t>
            </a:r>
          </a:p>
          <a:p>
            <a:pPr marL="114300" lvl="0" indent="0" algn="l" rtl="0">
              <a:spcBef>
                <a:spcPts val="0"/>
              </a:spcBef>
              <a:spcAft>
                <a:spcPts val="0"/>
              </a:spcAft>
              <a:buSzPts val="1800"/>
              <a:buNone/>
            </a:pPr>
            <a:r>
              <a:rPr lang="en-US" sz="1400" dirty="0"/>
              <a:t>To continually improve upon health plan services, GlobalHealth may conduct Provider Experience Surveys. The survey identifies the providers’ level of satisfaction. </a:t>
            </a:r>
          </a:p>
          <a:p>
            <a:pPr marL="114300" lvl="0" indent="0" algn="l" rtl="0">
              <a:spcBef>
                <a:spcPts val="0"/>
              </a:spcBef>
              <a:spcAft>
                <a:spcPts val="0"/>
              </a:spcAft>
              <a:buSzPts val="1800"/>
              <a:buNone/>
            </a:pPr>
            <a:endParaRPr lang="en-US" sz="1400" dirty="0"/>
          </a:p>
          <a:p>
            <a:pPr marL="114300" lvl="0" indent="0" algn="l" rtl="0">
              <a:spcBef>
                <a:spcPts val="0"/>
              </a:spcBef>
              <a:spcAft>
                <a:spcPts val="0"/>
              </a:spcAft>
              <a:buSzPts val="1800"/>
              <a:buNone/>
            </a:pPr>
            <a:r>
              <a:rPr lang="en-US" sz="1600" b="1" dirty="0">
                <a:solidFill>
                  <a:srgbClr val="07AABD"/>
                </a:solidFill>
              </a:rPr>
              <a:t>Online Directory</a:t>
            </a:r>
          </a:p>
          <a:p>
            <a:pPr marL="114300" lvl="0" indent="0" algn="l" rtl="0">
              <a:spcBef>
                <a:spcPts val="0"/>
              </a:spcBef>
              <a:spcAft>
                <a:spcPts val="0"/>
              </a:spcAft>
              <a:buSzPts val="1800"/>
              <a:buNone/>
            </a:pPr>
            <a:r>
              <a:rPr lang="en-US" sz="1400" dirty="0">
                <a:hlinkClick r:id="rId3">
                  <a:extLst>
                    <a:ext uri="{A12FA001-AC4F-418D-AE19-62706E023703}">
                      <ahyp:hlinkClr xmlns:ahyp="http://schemas.microsoft.com/office/drawing/2018/hyperlinkcolor" val="tx"/>
                    </a:ext>
                  </a:extLst>
                </a:hlinkClick>
              </a:rPr>
              <a:t>www.GlobalHealth.com</a:t>
            </a:r>
            <a:endParaRPr lang="en-US" sz="1400" dirty="0"/>
          </a:p>
          <a:p>
            <a:pPr marL="114300" lvl="0" indent="0" algn="l" rtl="0">
              <a:spcBef>
                <a:spcPts val="0"/>
              </a:spcBef>
              <a:spcAft>
                <a:spcPts val="0"/>
              </a:spcAft>
              <a:buSzPts val="1800"/>
              <a:buNone/>
            </a:pPr>
            <a:endParaRPr lang="en-US" sz="1400" dirty="0"/>
          </a:p>
          <a:p>
            <a:pPr marL="114300" lvl="0" indent="0" algn="l" rtl="0">
              <a:spcBef>
                <a:spcPts val="0"/>
              </a:spcBef>
              <a:spcAft>
                <a:spcPts val="0"/>
              </a:spcAft>
              <a:buSzPts val="1800"/>
              <a:buNone/>
            </a:pPr>
            <a:r>
              <a:rPr lang="en-US" sz="1600" b="1" dirty="0">
                <a:solidFill>
                  <a:srgbClr val="07AABD"/>
                </a:solidFill>
              </a:rPr>
              <a:t>Member Complaints and Grievances</a:t>
            </a:r>
          </a:p>
          <a:p>
            <a:pPr marL="114300" lvl="0" indent="0" algn="l" rtl="0">
              <a:spcBef>
                <a:spcPts val="0"/>
              </a:spcBef>
              <a:spcAft>
                <a:spcPts val="0"/>
              </a:spcAft>
              <a:buSzPts val="1800"/>
              <a:buNone/>
            </a:pPr>
            <a:r>
              <a:rPr lang="en-US" sz="1400" dirty="0"/>
              <a:t>If a member files a complaint against a provider, GlobalHealth will contact the provider for additional information, which may include a request for an explanation or medical records, to ensure all the facts are obtained before responding to the grievance.</a:t>
            </a:r>
          </a:p>
        </p:txBody>
      </p:sp>
      <p:sp>
        <p:nvSpPr>
          <p:cNvPr id="107" name="Google Shape;107;p15"/>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dirty="0"/>
          </a:p>
        </p:txBody>
      </p:sp>
    </p:spTree>
    <p:extLst>
      <p:ext uri="{BB962C8B-B14F-4D97-AF65-F5344CB8AC3E}">
        <p14:creationId xmlns:p14="http://schemas.microsoft.com/office/powerpoint/2010/main" val="80812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TextBox 1">
            <a:extLst>
              <a:ext uri="{FF2B5EF4-FFF2-40B4-BE49-F238E27FC236}">
                <a16:creationId xmlns:a16="http://schemas.microsoft.com/office/drawing/2014/main" id="{F3445A91-D699-7E36-DF76-73142252B386}"/>
              </a:ext>
            </a:extLst>
          </p:cNvPr>
          <p:cNvSpPr txBox="1"/>
          <p:nvPr/>
        </p:nvSpPr>
        <p:spPr>
          <a:xfrm>
            <a:off x="421018" y="4670676"/>
            <a:ext cx="1440673" cy="307777"/>
          </a:xfrm>
          <a:prstGeom prst="rect">
            <a:avLst/>
          </a:prstGeom>
          <a:noFill/>
        </p:spPr>
        <p:txBody>
          <a:bodyPr wrap="square" rtlCol="0">
            <a:spAutoFit/>
          </a:bodyPr>
          <a:lstStyle/>
          <a:p>
            <a:r>
              <a:rPr lang="en-US" b="0" i="0">
                <a:solidFill>
                  <a:srgbClr val="000000"/>
                </a:solidFill>
                <a:effectLst/>
                <a:latin typeface="Calibri" panose="020F0502020204030204" pitchFamily="34" charset="0"/>
              </a:rPr>
              <a:t>GH_16700324</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Plans for 2024</a:t>
            </a:r>
            <a:endParaRPr dirty="0">
              <a:solidFill>
                <a:schemeClr val="dk1"/>
              </a:solidFill>
            </a:endParaRPr>
          </a:p>
          <a:p>
            <a:pPr marL="0" lvl="0" indent="0" algn="l" rtl="0">
              <a:spcBef>
                <a:spcPts val="0"/>
              </a:spcBef>
              <a:spcAft>
                <a:spcPts val="0"/>
              </a:spcAft>
              <a:buNone/>
            </a:pPr>
            <a:endParaRPr dirty="0"/>
          </a:p>
        </p:txBody>
      </p:sp>
      <p:sp>
        <p:nvSpPr>
          <p:cNvPr id="252" name="Google Shape;252;p30"/>
          <p:cNvSpPr txBox="1">
            <a:spLocks noGrp="1"/>
          </p:cNvSpPr>
          <p:nvPr>
            <p:ph type="body" idx="4294967295"/>
          </p:nvPr>
        </p:nvSpPr>
        <p:spPr>
          <a:xfrm>
            <a:off x="304913" y="1497330"/>
            <a:ext cx="6633775" cy="3182248"/>
          </a:xfrm>
          <a:prstGeom prst="rect">
            <a:avLst/>
          </a:prstGeom>
        </p:spPr>
        <p:txBody>
          <a:bodyPr spcFirstLastPara="1" wrap="square" lIns="91425" tIns="91425" rIns="91425" bIns="91425" anchor="t" anchorCtr="0">
            <a:noAutofit/>
          </a:bodyPr>
          <a:lstStyle/>
          <a:p>
            <a:pPr marL="0" lvl="0" indent="-274320" algn="l" rtl="0">
              <a:lnSpc>
                <a:spcPct val="150000"/>
              </a:lnSpc>
              <a:spcBef>
                <a:spcPts val="0"/>
              </a:spcBef>
              <a:spcAft>
                <a:spcPts val="600"/>
              </a:spcAft>
              <a:buClr>
                <a:schemeClr val="dk1"/>
              </a:buClr>
              <a:buSzPts val="1800"/>
              <a:buChar char="●"/>
            </a:pPr>
            <a:r>
              <a:rPr lang="en" sz="1400" dirty="0">
                <a:solidFill>
                  <a:schemeClr val="dk1"/>
                </a:solidFill>
              </a:rPr>
              <a:t>H3706-028 Generations D</a:t>
            </a:r>
            <a:r>
              <a:rPr lang="en-US" sz="1400" dirty="0">
                <a:solidFill>
                  <a:schemeClr val="dk1"/>
                </a:solidFill>
              </a:rPr>
              <a:t>u</a:t>
            </a:r>
            <a:r>
              <a:rPr lang="en" sz="1400" dirty="0">
                <a:solidFill>
                  <a:schemeClr val="dk1"/>
                </a:solidFill>
              </a:rPr>
              <a:t>al Support (HMO D-SNP)</a:t>
            </a:r>
          </a:p>
          <a:p>
            <a:pPr marL="0" lvl="0" indent="-274320" algn="l" rtl="0">
              <a:lnSpc>
                <a:spcPct val="150000"/>
              </a:lnSpc>
              <a:spcBef>
                <a:spcPts val="0"/>
              </a:spcBef>
              <a:spcAft>
                <a:spcPts val="600"/>
              </a:spcAft>
              <a:buClr>
                <a:schemeClr val="dk1"/>
              </a:buClr>
              <a:buSzPts val="1800"/>
              <a:buChar char="●"/>
            </a:pPr>
            <a:r>
              <a:rPr lang="en" sz="1400" dirty="0">
                <a:solidFill>
                  <a:schemeClr val="dk1"/>
                </a:solidFill>
              </a:rPr>
              <a:t>H3706-029 Generations Dual Premier (HMO D-SNP)</a:t>
            </a:r>
          </a:p>
          <a:p>
            <a:pPr marL="0" lvl="0" indent="-274320" algn="l" rtl="0">
              <a:lnSpc>
                <a:spcPct val="150000"/>
              </a:lnSpc>
              <a:spcBef>
                <a:spcPts val="0"/>
              </a:spcBef>
              <a:spcAft>
                <a:spcPts val="600"/>
              </a:spcAft>
              <a:buClr>
                <a:schemeClr val="dk1"/>
              </a:buClr>
              <a:buSzPts val="1800"/>
              <a:buChar char="●"/>
            </a:pPr>
            <a:r>
              <a:rPr lang="en" sz="1400" dirty="0">
                <a:solidFill>
                  <a:schemeClr val="dk1"/>
                </a:solidFill>
              </a:rPr>
              <a:t>H3706-024 Generations Chronic Care (HMO C-SNP)</a:t>
            </a:r>
          </a:p>
          <a:p>
            <a:pPr marL="0" lvl="0" indent="-274320" algn="l" rtl="0">
              <a:lnSpc>
                <a:spcPct val="150000"/>
              </a:lnSpc>
              <a:spcBef>
                <a:spcPts val="0"/>
              </a:spcBef>
              <a:buClr>
                <a:schemeClr val="dk1"/>
              </a:buClr>
              <a:buSzPts val="1800"/>
              <a:buChar char="●"/>
            </a:pPr>
            <a:r>
              <a:rPr lang="en" sz="1400" dirty="0">
                <a:solidFill>
                  <a:schemeClr val="dk1"/>
                </a:solidFill>
              </a:rPr>
              <a:t>H3706-025 Generations Chronic Care Savings </a:t>
            </a:r>
          </a:p>
          <a:p>
            <a:pPr marL="0" lvl="0" indent="0" algn="l" rtl="0">
              <a:lnSpc>
                <a:spcPct val="150000"/>
              </a:lnSpc>
              <a:spcBef>
                <a:spcPts val="0"/>
              </a:spcBef>
              <a:buClr>
                <a:schemeClr val="dk1"/>
              </a:buClr>
              <a:buSzPts val="1800"/>
              <a:buNone/>
            </a:pPr>
            <a:r>
              <a:rPr lang="en" sz="1400" dirty="0">
                <a:solidFill>
                  <a:schemeClr val="dk1"/>
                </a:solidFill>
              </a:rPr>
              <a:t>      (HMO C-SNP)</a:t>
            </a:r>
          </a:p>
          <a:p>
            <a:pPr marL="0" lvl="0" indent="-274320" algn="l" rtl="0">
              <a:lnSpc>
                <a:spcPct val="150000"/>
              </a:lnSpc>
              <a:spcBef>
                <a:spcPts val="0"/>
              </a:spcBef>
              <a:spcAft>
                <a:spcPts val="600"/>
              </a:spcAft>
              <a:buClr>
                <a:schemeClr val="dk1"/>
              </a:buClr>
              <a:buSzPts val="1800"/>
              <a:buChar char="●"/>
            </a:pPr>
            <a:r>
              <a:rPr lang="en" sz="1400" dirty="0">
                <a:solidFill>
                  <a:schemeClr val="dk1"/>
                </a:solidFill>
              </a:rPr>
              <a:t>H3706-001 Generations Classic Rewards (HMO)</a:t>
            </a:r>
          </a:p>
          <a:p>
            <a:pPr marL="0" lvl="0" indent="-274320" algn="l" rtl="0">
              <a:lnSpc>
                <a:spcPct val="150000"/>
              </a:lnSpc>
              <a:spcBef>
                <a:spcPts val="0"/>
              </a:spcBef>
              <a:spcAft>
                <a:spcPts val="600"/>
              </a:spcAft>
              <a:buClr>
                <a:schemeClr val="dk1"/>
              </a:buClr>
              <a:buSzPts val="1800"/>
              <a:buChar char="●"/>
            </a:pPr>
            <a:r>
              <a:rPr lang="en" sz="1400" dirty="0">
                <a:solidFill>
                  <a:schemeClr val="dk1"/>
                </a:solidFill>
              </a:rPr>
              <a:t>H3706-023 Generations Classic Plus (HMO)</a:t>
            </a:r>
          </a:p>
          <a:p>
            <a:pPr marL="0" lvl="0" indent="-274320" algn="l" rtl="0">
              <a:lnSpc>
                <a:spcPct val="150000"/>
              </a:lnSpc>
              <a:spcBef>
                <a:spcPts val="0"/>
              </a:spcBef>
              <a:spcAft>
                <a:spcPts val="600"/>
              </a:spcAft>
              <a:buClr>
                <a:schemeClr val="dk1"/>
              </a:buClr>
              <a:buSzPts val="1800"/>
              <a:buChar char="●"/>
            </a:pPr>
            <a:r>
              <a:rPr lang="en" sz="1400" dirty="0">
                <a:solidFill>
                  <a:schemeClr val="dk1"/>
                </a:solidFill>
              </a:rPr>
              <a:t>H3706-009 Generations Valor (HMO-POS)</a:t>
            </a:r>
            <a:endParaRPr sz="1100" dirty="0">
              <a:solidFill>
                <a:schemeClr val="dk1"/>
              </a:solidFill>
            </a:endParaRPr>
          </a:p>
        </p:txBody>
      </p:sp>
      <p:sp>
        <p:nvSpPr>
          <p:cNvPr id="253" name="Google Shape;253;p30"/>
          <p:cNvSpPr txBox="1">
            <a:spLocks noGrp="1"/>
          </p:cNvSpPr>
          <p:nvPr>
            <p:ph type="title" idx="2"/>
          </p:nvPr>
        </p:nvSpPr>
        <p:spPr>
          <a:xfrm>
            <a:off x="311700" y="816500"/>
            <a:ext cx="5154000" cy="49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D-SNP, C-SNP and HMO Plans – available in all 26 counties</a:t>
            </a:r>
            <a:endParaRPr dirty="0"/>
          </a:p>
        </p:txBody>
      </p:sp>
      <p:sp>
        <p:nvSpPr>
          <p:cNvPr id="254" name="Google Shape;254;p30"/>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700" u="none" strike="noStrike" kern="0" cap="none" spc="0" normalizeH="0" baseline="0" noProof="0" dirty="0">
              <a:ln>
                <a:noFill/>
              </a:ln>
              <a:solidFill>
                <a:srgbClr val="3B6670"/>
              </a:solidFill>
              <a:effectLst/>
              <a:uLnTx/>
              <a:uFillTx/>
              <a:sym typeface="Arial"/>
            </a:endParaRPr>
          </a:p>
        </p:txBody>
      </p:sp>
    </p:spTree>
    <p:extLst>
      <p:ext uri="{BB962C8B-B14F-4D97-AF65-F5344CB8AC3E}">
        <p14:creationId xmlns:p14="http://schemas.microsoft.com/office/powerpoint/2010/main" val="3890033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4" name="Google Shape;214;p25"/>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700" u="none" strike="noStrike" kern="0" cap="none" spc="0" normalizeH="0" baseline="0" noProof="0">
                <a:ln>
                  <a:noFill/>
                </a:ln>
                <a:solidFill>
                  <a:srgbClr val="3B6670"/>
                </a:solidFill>
                <a:effectLst/>
                <a:uLnTx/>
                <a:uFillTx/>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700" u="none" strike="noStrike" kern="0" cap="none" spc="0" normalizeH="0" baseline="0" noProof="0" dirty="0">
              <a:ln>
                <a:noFill/>
              </a:ln>
              <a:solidFill>
                <a:srgbClr val="3B6670"/>
              </a:solidFill>
              <a:effectLst/>
              <a:uLnTx/>
              <a:uFillTx/>
              <a:sym typeface="Arial"/>
            </a:endParaRPr>
          </a:p>
        </p:txBody>
      </p:sp>
      <p:sp>
        <p:nvSpPr>
          <p:cNvPr id="8" name="Google Shape;283;p34">
            <a:extLst>
              <a:ext uri="{FF2B5EF4-FFF2-40B4-BE49-F238E27FC236}">
                <a16:creationId xmlns:a16="http://schemas.microsoft.com/office/drawing/2014/main" id="{30FC18B9-E33E-A0F4-73F1-9FAFD1D19FB8}"/>
              </a:ext>
            </a:extLst>
          </p:cNvPr>
          <p:cNvSpPr txBox="1">
            <a:spLocks noGrp="1"/>
          </p:cNvSpPr>
          <p:nvPr>
            <p:ph type="title"/>
          </p:nvPr>
        </p:nvSpPr>
        <p:spPr>
          <a:xfrm>
            <a:off x="311700" y="22218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GlobalHealth C-SNP</a:t>
            </a:r>
            <a:endParaRPr dirty="0"/>
          </a:p>
        </p:txBody>
      </p:sp>
      <p:sp>
        <p:nvSpPr>
          <p:cNvPr id="9" name="Google Shape;284;p34">
            <a:extLst>
              <a:ext uri="{FF2B5EF4-FFF2-40B4-BE49-F238E27FC236}">
                <a16:creationId xmlns:a16="http://schemas.microsoft.com/office/drawing/2014/main" id="{5321083F-1E96-A9B0-FAFB-C383A0546401}"/>
              </a:ext>
            </a:extLst>
          </p:cNvPr>
          <p:cNvSpPr txBox="1">
            <a:spLocks noGrp="1"/>
          </p:cNvSpPr>
          <p:nvPr>
            <p:ph type="body" idx="1"/>
          </p:nvPr>
        </p:nvSpPr>
        <p:spPr>
          <a:xfrm>
            <a:off x="311700" y="896800"/>
            <a:ext cx="5241045" cy="3721172"/>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800"/>
              <a:buNone/>
            </a:pPr>
            <a:r>
              <a:rPr lang="en-US" sz="1600" dirty="0">
                <a:solidFill>
                  <a:schemeClr val="dk1"/>
                </a:solidFill>
              </a:rPr>
              <a:t>GlobalHealth is offering a C-SNP for patients with chronic and disabling disorders.</a:t>
            </a:r>
            <a:endParaRPr lang="en-US" sz="1600" b="1" dirty="0">
              <a:solidFill>
                <a:schemeClr val="dk1"/>
              </a:solidFill>
            </a:endParaRPr>
          </a:p>
          <a:p>
            <a:pPr marL="0" lvl="0" indent="0" algn="l" rtl="0">
              <a:spcBef>
                <a:spcPts val="0"/>
              </a:spcBef>
              <a:spcAft>
                <a:spcPts val="0"/>
              </a:spcAft>
              <a:buClr>
                <a:schemeClr val="dk1"/>
              </a:buClr>
              <a:buSzPts val="1800"/>
              <a:buNone/>
            </a:pPr>
            <a:r>
              <a:rPr lang="en-US" sz="1600" b="1" dirty="0">
                <a:solidFill>
                  <a:schemeClr val="dk1"/>
                </a:solidFill>
              </a:rPr>
              <a:t>To qualify a member must have: </a:t>
            </a:r>
          </a:p>
          <a:p>
            <a:pPr>
              <a:buClr>
                <a:schemeClr val="dk1"/>
              </a:buClr>
            </a:pPr>
            <a:r>
              <a:rPr lang="en-US" sz="1600" dirty="0">
                <a:solidFill>
                  <a:schemeClr val="dk1"/>
                </a:solidFill>
              </a:rPr>
              <a:t>Medicare Part A and Part B</a:t>
            </a:r>
          </a:p>
          <a:p>
            <a:pPr>
              <a:buClr>
                <a:schemeClr val="dk1"/>
              </a:buClr>
            </a:pPr>
            <a:r>
              <a:rPr lang="en-US" sz="1600" dirty="0">
                <a:solidFill>
                  <a:schemeClr val="dk1"/>
                </a:solidFill>
              </a:rPr>
              <a:t>Live in our service area</a:t>
            </a:r>
          </a:p>
          <a:p>
            <a:pPr>
              <a:buClr>
                <a:schemeClr val="dk1"/>
              </a:buClr>
            </a:pPr>
            <a:r>
              <a:rPr lang="en-US" sz="1600" dirty="0">
                <a:solidFill>
                  <a:schemeClr val="dk1"/>
                </a:solidFill>
              </a:rPr>
              <a:t>One or more of the follow chronic conditions: </a:t>
            </a:r>
          </a:p>
          <a:p>
            <a:pPr lvl="1">
              <a:spcBef>
                <a:spcPts val="0"/>
              </a:spcBef>
              <a:spcAft>
                <a:spcPts val="300"/>
              </a:spcAft>
              <a:buClr>
                <a:schemeClr val="dk1"/>
              </a:buClr>
            </a:pPr>
            <a:r>
              <a:rPr lang="en-US" dirty="0">
                <a:solidFill>
                  <a:schemeClr val="dk1"/>
                </a:solidFill>
                <a:latin typeface="Montserrat" pitchFamily="2" charset="0"/>
                <a:cs typeface="Mongolian Baiti" panose="03000500000000000000" pitchFamily="66" charset="0"/>
              </a:rPr>
              <a:t>Diabetes</a:t>
            </a:r>
          </a:p>
          <a:p>
            <a:pPr lvl="1">
              <a:spcBef>
                <a:spcPts val="0"/>
              </a:spcBef>
              <a:spcAft>
                <a:spcPts val="300"/>
              </a:spcAft>
              <a:buClr>
                <a:schemeClr val="dk1"/>
              </a:buClr>
            </a:pPr>
            <a:r>
              <a:rPr lang="en-US" dirty="0">
                <a:solidFill>
                  <a:schemeClr val="dk1"/>
                </a:solidFill>
                <a:latin typeface="Montserrat" pitchFamily="2" charset="0"/>
                <a:cs typeface="Mongolian Baiti" panose="03000500000000000000" pitchFamily="66" charset="0"/>
              </a:rPr>
              <a:t>Chronic Heart Failure</a:t>
            </a:r>
          </a:p>
          <a:p>
            <a:pPr lvl="1">
              <a:spcBef>
                <a:spcPts val="0"/>
              </a:spcBef>
              <a:spcAft>
                <a:spcPts val="300"/>
              </a:spcAft>
              <a:buClr>
                <a:schemeClr val="dk1"/>
              </a:buClr>
            </a:pPr>
            <a:r>
              <a:rPr lang="en-US" dirty="0">
                <a:solidFill>
                  <a:schemeClr val="dk1"/>
                </a:solidFill>
                <a:latin typeface="Montserrat" pitchFamily="2" charset="0"/>
                <a:cs typeface="Mongolian Baiti" panose="03000500000000000000" pitchFamily="66" charset="0"/>
              </a:rPr>
              <a:t>Cardiovascular Disorders such as Cardiac Arrhythmias, Coronary Artery Disease,        Peripheral Vascular Disease, and Chronic Venous Thromboembolic Disorder</a:t>
            </a:r>
          </a:p>
        </p:txBody>
      </p:sp>
      <p:sp>
        <p:nvSpPr>
          <p:cNvPr id="2" name="Google Shape;253;p30">
            <a:extLst>
              <a:ext uri="{FF2B5EF4-FFF2-40B4-BE49-F238E27FC236}">
                <a16:creationId xmlns:a16="http://schemas.microsoft.com/office/drawing/2014/main" id="{117D76FD-D6D1-8B25-12B6-E2CF97421172}"/>
              </a:ext>
            </a:extLst>
          </p:cNvPr>
          <p:cNvSpPr txBox="1">
            <a:spLocks noGrp="1"/>
          </p:cNvSpPr>
          <p:nvPr>
            <p:ph type="title" idx="2"/>
          </p:nvPr>
        </p:nvSpPr>
        <p:spPr>
          <a:xfrm>
            <a:off x="311700" y="593664"/>
            <a:ext cx="6809190" cy="49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a Chronic Special Needs Plan (C-SNP)?</a:t>
            </a:r>
            <a:endParaRPr dirty="0"/>
          </a:p>
        </p:txBody>
      </p:sp>
      <p:sp>
        <p:nvSpPr>
          <p:cNvPr id="4" name="TextBox 3">
            <a:extLst>
              <a:ext uri="{FF2B5EF4-FFF2-40B4-BE49-F238E27FC236}">
                <a16:creationId xmlns:a16="http://schemas.microsoft.com/office/drawing/2014/main" id="{2ECC32F5-0794-D91D-F07E-548008840B22}"/>
              </a:ext>
            </a:extLst>
          </p:cNvPr>
          <p:cNvSpPr txBox="1"/>
          <p:nvPr/>
        </p:nvSpPr>
        <p:spPr>
          <a:xfrm>
            <a:off x="0" y="4075733"/>
            <a:ext cx="4910097" cy="738664"/>
          </a:xfrm>
          <a:prstGeom prst="rect">
            <a:avLst/>
          </a:prstGeom>
          <a:noFill/>
        </p:spPr>
        <p:txBody>
          <a:bodyPr wrap="square">
            <a:spAutoFit/>
          </a:bodyPr>
          <a:lstStyle/>
          <a:p>
            <a:pPr marL="139700" indent="0">
              <a:spcAft>
                <a:spcPts val="600"/>
              </a:spcAft>
              <a:buClr>
                <a:schemeClr val="dk1"/>
              </a:buClr>
              <a:buNone/>
            </a:pPr>
            <a:r>
              <a:rPr lang="en-US" b="1" dirty="0">
                <a:solidFill>
                  <a:srgbClr val="3B6670"/>
                </a:solidFill>
                <a:latin typeface="Montserrat" pitchFamily="2" charset="0"/>
              </a:rPr>
              <a:t>NOTE: </a:t>
            </a:r>
            <a:r>
              <a:rPr lang="en-US" dirty="0">
                <a:solidFill>
                  <a:srgbClr val="3B6670"/>
                </a:solidFill>
                <a:latin typeface="Montserrat" pitchFamily="2" charset="0"/>
              </a:rPr>
              <a:t>The enrollee’s ability to enroll will be based on verification that they have a qualifying specific severe or disabling chronic condition.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BB2-94EC-0FD7-AFC6-94134C0FFB66}"/>
              </a:ext>
            </a:extLst>
          </p:cNvPr>
          <p:cNvSpPr>
            <a:spLocks noGrp="1"/>
          </p:cNvSpPr>
          <p:nvPr>
            <p:ph type="title"/>
          </p:nvPr>
        </p:nvSpPr>
        <p:spPr/>
        <p:txBody>
          <a:bodyPr/>
          <a:lstStyle/>
          <a:p>
            <a:r>
              <a:rPr lang="en-US" dirty="0"/>
              <a:t>GlobalHealth C-SNP</a:t>
            </a:r>
          </a:p>
        </p:txBody>
      </p:sp>
      <p:sp>
        <p:nvSpPr>
          <p:cNvPr id="3" name="Text Placeholder 2">
            <a:extLst>
              <a:ext uri="{FF2B5EF4-FFF2-40B4-BE49-F238E27FC236}">
                <a16:creationId xmlns:a16="http://schemas.microsoft.com/office/drawing/2014/main" id="{5E359EA8-C5B5-4452-0BF0-F3C84A1A2F75}"/>
              </a:ext>
            </a:extLst>
          </p:cNvPr>
          <p:cNvSpPr>
            <a:spLocks noGrp="1"/>
          </p:cNvSpPr>
          <p:nvPr>
            <p:ph type="body" idx="1"/>
          </p:nvPr>
        </p:nvSpPr>
        <p:spPr>
          <a:xfrm>
            <a:off x="462200" y="1335625"/>
            <a:ext cx="8087440" cy="3327600"/>
          </a:xfrm>
        </p:spPr>
        <p:txBody>
          <a:bodyPr/>
          <a:lstStyle/>
          <a:p>
            <a:pPr marL="114300" indent="0">
              <a:buNone/>
            </a:pPr>
            <a:r>
              <a:rPr lang="en-US" dirty="0"/>
              <a:t>GlobalHealth is responsible for maintaining a specialized provider network that corresponds to the needs of our members. </a:t>
            </a:r>
          </a:p>
          <a:p>
            <a:pPr marL="114300" indent="0">
              <a:buNone/>
            </a:pPr>
            <a:endParaRPr lang="en-US" dirty="0"/>
          </a:p>
          <a:p>
            <a:pPr marL="114300" indent="0">
              <a:buNone/>
            </a:pPr>
            <a:r>
              <a:rPr lang="en-US" b="1" dirty="0"/>
              <a:t>GlobalHealth coordinates care and ensures that providers: </a:t>
            </a:r>
          </a:p>
          <a:p>
            <a:r>
              <a:rPr lang="en-US" dirty="0"/>
              <a:t>Are accessible to members 24/7.</a:t>
            </a:r>
          </a:p>
          <a:p>
            <a:r>
              <a:rPr lang="en-US" dirty="0"/>
              <a:t>Collaborate with the ICT and contribute to a beneficiary’s ICP. </a:t>
            </a:r>
          </a:p>
          <a:p>
            <a:r>
              <a:rPr lang="en-US" dirty="0"/>
              <a:t>Provide clinical consultation.</a:t>
            </a:r>
          </a:p>
          <a:p>
            <a:r>
              <a:rPr lang="en-US" dirty="0"/>
              <a:t>Assist with developing and updating care plans. </a:t>
            </a:r>
          </a:p>
          <a:p>
            <a:r>
              <a:rPr lang="en-US" dirty="0"/>
              <a:t>Provide pharmacotherapy consultation and medication reconciliation. </a:t>
            </a:r>
          </a:p>
        </p:txBody>
      </p:sp>
      <p:sp>
        <p:nvSpPr>
          <p:cNvPr id="4" name="Title 3">
            <a:extLst>
              <a:ext uri="{FF2B5EF4-FFF2-40B4-BE49-F238E27FC236}">
                <a16:creationId xmlns:a16="http://schemas.microsoft.com/office/drawing/2014/main" id="{99B95EA6-9AA8-D9F3-14A4-2AC4AB44B5DC}"/>
              </a:ext>
            </a:extLst>
          </p:cNvPr>
          <p:cNvSpPr>
            <a:spLocks noGrp="1"/>
          </p:cNvSpPr>
          <p:nvPr>
            <p:ph type="title" idx="2"/>
          </p:nvPr>
        </p:nvSpPr>
        <p:spPr/>
        <p:txBody>
          <a:bodyPr/>
          <a:lstStyle/>
          <a:p>
            <a:r>
              <a:rPr lang="en-US" dirty="0"/>
              <a:t>Provider Network Access</a:t>
            </a:r>
          </a:p>
        </p:txBody>
      </p:sp>
      <p:sp>
        <p:nvSpPr>
          <p:cNvPr id="5" name="Slide Number Placeholder 4">
            <a:extLst>
              <a:ext uri="{FF2B5EF4-FFF2-40B4-BE49-F238E27FC236}">
                <a16:creationId xmlns:a16="http://schemas.microsoft.com/office/drawing/2014/main" id="{FBD7578C-BCD6-9BD4-594B-35914FAF04F8}"/>
              </a:ext>
            </a:extLst>
          </p:cNvPr>
          <p:cNvSpPr>
            <a:spLocks noGrp="1"/>
          </p:cNvSpPr>
          <p:nvPr>
            <p:ph type="sldNum" idx="12"/>
          </p:nvPr>
        </p:nvSpPr>
        <p:spPr/>
        <p:txBody>
          <a:bodyPr/>
          <a:lstStyle/>
          <a:p>
            <a:fld id="{00000000-1234-1234-1234-123412341234}" type="slidenum">
              <a:rPr lang="en" smtClean="0"/>
              <a:pPr/>
              <a:t>5</a:t>
            </a:fld>
            <a:endParaRPr lang="en" dirty="0"/>
          </a:p>
        </p:txBody>
      </p:sp>
    </p:spTree>
    <p:extLst>
      <p:ext uri="{BB962C8B-B14F-4D97-AF65-F5344CB8AC3E}">
        <p14:creationId xmlns:p14="http://schemas.microsoft.com/office/powerpoint/2010/main" val="4102366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Eligibility &amp; Service Area Map</a:t>
            </a:r>
            <a:endParaRPr dirty="0"/>
          </a:p>
        </p:txBody>
      </p:sp>
      <p:sp>
        <p:nvSpPr>
          <p:cNvPr id="146" name="Google Shape;146;p20"/>
          <p:cNvSpPr txBox="1">
            <a:spLocks noGrp="1"/>
          </p:cNvSpPr>
          <p:nvPr>
            <p:ph type="sldNum" idx="12"/>
          </p:nvPr>
        </p:nvSpPr>
        <p:spPr>
          <a:xfrm>
            <a:off x="8711054" y="4814397"/>
            <a:ext cx="310200" cy="24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dirty="0"/>
          </a:p>
        </p:txBody>
      </p:sp>
      <p:pic>
        <p:nvPicPr>
          <p:cNvPr id="2" name="Picture 1">
            <a:extLst>
              <a:ext uri="{FF2B5EF4-FFF2-40B4-BE49-F238E27FC236}">
                <a16:creationId xmlns:a16="http://schemas.microsoft.com/office/drawing/2014/main" id="{C1194E41-4948-0E1C-1524-9237D1B1DE52}"/>
              </a:ext>
            </a:extLst>
          </p:cNvPr>
          <p:cNvPicPr>
            <a:picLocks noChangeAspect="1"/>
          </p:cNvPicPr>
          <p:nvPr/>
        </p:nvPicPr>
        <p:blipFill>
          <a:blip r:embed="rId3"/>
          <a:srcRect/>
          <a:stretch/>
        </p:blipFill>
        <p:spPr>
          <a:xfrm>
            <a:off x="2095401" y="1315361"/>
            <a:ext cx="6615653" cy="3201400"/>
          </a:xfrm>
          <a:prstGeom prst="rect">
            <a:avLst/>
          </a:prstGeom>
        </p:spPr>
      </p:pic>
      <p:sp>
        <p:nvSpPr>
          <p:cNvPr id="9" name="Text Placeholder 2">
            <a:extLst>
              <a:ext uri="{FF2B5EF4-FFF2-40B4-BE49-F238E27FC236}">
                <a16:creationId xmlns:a16="http://schemas.microsoft.com/office/drawing/2014/main" id="{493B8890-414E-578D-B0DB-8B46C824040E}"/>
              </a:ext>
            </a:extLst>
          </p:cNvPr>
          <p:cNvSpPr txBox="1">
            <a:spLocks/>
          </p:cNvSpPr>
          <p:nvPr/>
        </p:nvSpPr>
        <p:spPr>
          <a:xfrm>
            <a:off x="462200" y="2080259"/>
            <a:ext cx="3538300" cy="25829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15748C"/>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00050" indent="-285750">
              <a:spcAft>
                <a:spcPts val="1200"/>
              </a:spcAft>
              <a:buFont typeface="Arial" panose="020B0604020202020204" pitchFamily="34" charset="0"/>
              <a:buChar char="•"/>
            </a:pPr>
            <a:r>
              <a:rPr lang="en-US" sz="1600" b="1" dirty="0">
                <a:solidFill>
                  <a:srgbClr val="F1C063"/>
                </a:solidFill>
              </a:rPr>
              <a:t>26 COUNTY SERVICE AREA</a:t>
            </a:r>
          </a:p>
          <a:p>
            <a:pPr marL="400050" indent="-285750">
              <a:spcAft>
                <a:spcPts val="1200"/>
              </a:spcAft>
              <a:buFont typeface="Arial" panose="020B0604020202020204" pitchFamily="34" charset="0"/>
              <a:buChar char="•"/>
            </a:pPr>
            <a:r>
              <a:rPr lang="en-US" sz="1600" dirty="0">
                <a:solidFill>
                  <a:srgbClr val="3B6670"/>
                </a:solidFill>
              </a:rPr>
              <a:t>Must be a permanent resident in our service area </a:t>
            </a:r>
          </a:p>
          <a:p>
            <a:pPr marL="400050" indent="-285750">
              <a:spcAft>
                <a:spcPts val="1200"/>
              </a:spcAft>
              <a:buFont typeface="Arial" panose="020B0604020202020204" pitchFamily="34" charset="0"/>
              <a:buChar char="•"/>
            </a:pPr>
            <a:r>
              <a:rPr lang="en-US" sz="1600" dirty="0">
                <a:solidFill>
                  <a:srgbClr val="3B6670"/>
                </a:solidFill>
              </a:rPr>
              <a:t>Must have both Medicare Part A and Part 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311700" y="8519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2024 Plan Overview</a:t>
            </a:r>
            <a:endParaRPr sz="2400" dirty="0"/>
          </a:p>
        </p:txBody>
      </p:sp>
      <p:graphicFrame>
        <p:nvGraphicFramePr>
          <p:cNvPr id="114" name="Google Shape;114;p16"/>
          <p:cNvGraphicFramePr/>
          <p:nvPr>
            <p:extLst>
              <p:ext uri="{D42A27DB-BD31-4B8C-83A1-F6EECF244321}">
                <p14:modId xmlns:p14="http://schemas.microsoft.com/office/powerpoint/2010/main" val="2370527218"/>
              </p:ext>
            </p:extLst>
          </p:nvPr>
        </p:nvGraphicFramePr>
        <p:xfrm>
          <a:off x="311702" y="657899"/>
          <a:ext cx="8286388" cy="4497571"/>
        </p:xfrm>
        <a:graphic>
          <a:graphicData uri="http://schemas.openxmlformats.org/drawingml/2006/table">
            <a:tbl>
              <a:tblPr>
                <a:noFill/>
                <a:tableStyleId>{D0504DD9-25C5-4B61-A5A3-EA665AE824BA}</a:tableStyleId>
              </a:tblPr>
              <a:tblGrid>
                <a:gridCol w="2583926">
                  <a:extLst>
                    <a:ext uri="{9D8B030D-6E8A-4147-A177-3AD203B41FA5}">
                      <a16:colId xmlns:a16="http://schemas.microsoft.com/office/drawing/2014/main" val="20000"/>
                    </a:ext>
                  </a:extLst>
                </a:gridCol>
                <a:gridCol w="1782020">
                  <a:extLst>
                    <a:ext uri="{9D8B030D-6E8A-4147-A177-3AD203B41FA5}">
                      <a16:colId xmlns:a16="http://schemas.microsoft.com/office/drawing/2014/main" val="20001"/>
                    </a:ext>
                  </a:extLst>
                </a:gridCol>
                <a:gridCol w="3920442">
                  <a:extLst>
                    <a:ext uri="{9D8B030D-6E8A-4147-A177-3AD203B41FA5}">
                      <a16:colId xmlns:a16="http://schemas.microsoft.com/office/drawing/2014/main" val="20002"/>
                    </a:ext>
                  </a:extLst>
                </a:gridCol>
              </a:tblGrid>
              <a:tr h="381837">
                <a:tc>
                  <a:txBody>
                    <a:bodyPr/>
                    <a:lstStyle/>
                    <a:p>
                      <a:pPr marL="91440" marR="91440" lvl="0" indent="0" algn="ctr" rtl="0">
                        <a:spcBef>
                          <a:spcPts val="0"/>
                        </a:spcBef>
                        <a:spcAft>
                          <a:spcPts val="0"/>
                        </a:spcAft>
                        <a:buNone/>
                      </a:pPr>
                      <a:r>
                        <a:rPr lang="en" b="1" i="0" dirty="0">
                          <a:solidFill>
                            <a:schemeClr val="lt1"/>
                          </a:solidFill>
                          <a:latin typeface="Montserrat" pitchFamily="2" charset="77"/>
                        </a:rPr>
                        <a:t>Plan</a:t>
                      </a:r>
                      <a:endParaRPr dirty="0">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rtl="0">
                        <a:spcBef>
                          <a:spcPts val="0"/>
                        </a:spcBef>
                        <a:spcAft>
                          <a:spcPts val="0"/>
                        </a:spcAft>
                        <a:buNone/>
                      </a:pPr>
                      <a:r>
                        <a:rPr lang="en" b="1" i="0" dirty="0">
                          <a:solidFill>
                            <a:schemeClr val="lt1"/>
                          </a:solidFill>
                          <a:latin typeface="Montserrat" pitchFamily="2" charset="77"/>
                        </a:rPr>
                        <a:t>Product Type</a:t>
                      </a:r>
                      <a:endParaRPr dirty="0">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rtl="0">
                        <a:spcBef>
                          <a:spcPts val="0"/>
                        </a:spcBef>
                        <a:spcAft>
                          <a:spcPts val="0"/>
                        </a:spcAft>
                        <a:buNone/>
                      </a:pPr>
                      <a:r>
                        <a:rPr lang="en" b="1" i="0" dirty="0">
                          <a:solidFill>
                            <a:schemeClr val="lt1"/>
                          </a:solidFill>
                          <a:latin typeface="Montserrat" pitchFamily="2" charset="77"/>
                        </a:rPr>
                        <a:t>Features</a:t>
                      </a:r>
                      <a:endParaRPr dirty="0">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extLst>
                  <a:ext uri="{0D108BD9-81ED-4DB2-BD59-A6C34878D82A}">
                    <a16:rowId xmlns:a16="http://schemas.microsoft.com/office/drawing/2014/main" val="10000"/>
                  </a:ext>
                </a:extLst>
              </a:tr>
              <a:tr h="535855">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H3706-001 Generations Classic Rewards (HMO)</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MAPD Giveback</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$75 Monthly Part B Buydown; Smart Wallet: $500/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and $115/</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qtr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$1,500 Dental *</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69801">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H3706-023 Generations Classic Plus (HMO)</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$0 Premium MAPD</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Smart Wallet: $500/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and $115/</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qtr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$2,000 Dental*</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extLst>
                  <a:ext uri="{0D108BD9-81ED-4DB2-BD59-A6C34878D82A}">
                    <a16:rowId xmlns:a16="http://schemas.microsoft.com/office/drawing/2014/main" val="10002"/>
                  </a:ext>
                </a:extLst>
              </a:tr>
              <a:tr h="336795">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H3706-009 Generations Valor (HMO-POS)</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$0 Premium </a:t>
                      </a: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MA Only</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$75 Monthly Part B Buydown; Smart Wallet: $500/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t>
                      </a: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endParaRP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and $100/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qtr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$1,500 Dental*</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2928">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H3706-024 Generations Chronic Care (HMO C-SNP)</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$0 Premium C-SNP</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Smart Wallet: $1,000/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and $150/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qtr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Groceries and/or Gasoline; $2,000 Dental*</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380"/>
                      </a:srgbClr>
                    </a:solidFill>
                  </a:tcPr>
                </a:tc>
                <a:extLst>
                  <a:ext uri="{0D108BD9-81ED-4DB2-BD59-A6C34878D82A}">
                    <a16:rowId xmlns:a16="http://schemas.microsoft.com/office/drawing/2014/main" val="10004"/>
                  </a:ext>
                </a:extLst>
              </a:tr>
              <a:tr h="652414">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H3706-025 Generations Chronic Care Saving (HMO C-SNP)</a:t>
                      </a: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Giveback C-SNP</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$100 Monthly Part B Buydown; Smart Wallet: $1,000/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and $150/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qtr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Groceries and/or Gasoline; $2,000 Dental*</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2896200418"/>
                  </a:ext>
                </a:extLst>
              </a:tr>
              <a:tr h="652414">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H3706-028 Generations Dual Support (HMO D-SNP)</a:t>
                      </a: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D-SNP Partial</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Smart Wallet: $500/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and $250/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mo</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Groceries, Utilities and/or Gasoline; $0 copay Part D Drugs; $2,000 Dental*</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74842499"/>
                  </a:ext>
                </a:extLst>
              </a:tr>
              <a:tr h="46996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H3706-029 Generations Dual Premier (HMO D-SNP)</a:t>
                      </a: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D-SNP Full</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Smart Wallet: $1,250/</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yr</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D/V/H and $215/</a:t>
                      </a:r>
                      <a:r>
                        <a:rPr kumimoji="0" lang="en-US" sz="1000" b="0" i="0" u="none" strike="noStrike" kern="0" cap="none" spc="0" normalizeH="0" baseline="0" noProof="0" dirty="0" err="1">
                          <a:ln>
                            <a:noFill/>
                          </a:ln>
                          <a:solidFill>
                            <a:srgbClr val="15748C"/>
                          </a:solidFill>
                          <a:effectLst/>
                          <a:uLnTx/>
                          <a:uFillTx/>
                          <a:latin typeface="Montserrat" pitchFamily="2" charset="0"/>
                          <a:cs typeface="Arial"/>
                          <a:sym typeface="Arial"/>
                        </a:rPr>
                        <a:t>mo</a:t>
                      </a:r>
                      <a:r>
                        <a:rPr kumimoji="0" lang="en-US" sz="1000" b="0" i="0" u="none" strike="noStrike" kern="0" cap="none" spc="0" normalizeH="0" baseline="0" noProof="0" dirty="0">
                          <a:ln>
                            <a:noFill/>
                          </a:ln>
                          <a:solidFill>
                            <a:srgbClr val="15748C"/>
                          </a:solidFill>
                          <a:effectLst/>
                          <a:uLnTx/>
                          <a:uFillTx/>
                          <a:latin typeface="Montserrat" pitchFamily="2" charset="0"/>
                          <a:cs typeface="Arial"/>
                          <a:sym typeface="Arial"/>
                        </a:rPr>
                        <a:t> OTC, Groceries, Gasoline and/or Utilities</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2085941659"/>
                  </a:ext>
                </a:extLst>
              </a:tr>
            </a:tbl>
          </a:graphicData>
        </a:graphic>
      </p:graphicFrame>
      <p:sp>
        <p:nvSpPr>
          <p:cNvPr id="3" name="TextBox 2">
            <a:extLst>
              <a:ext uri="{FF2B5EF4-FFF2-40B4-BE49-F238E27FC236}">
                <a16:creationId xmlns:a16="http://schemas.microsoft.com/office/drawing/2014/main" id="{1A6A8CDF-CE70-A844-B24A-9A64EAF78E57}"/>
              </a:ext>
            </a:extLst>
          </p:cNvPr>
          <p:cNvSpPr txBox="1"/>
          <p:nvPr/>
        </p:nvSpPr>
        <p:spPr>
          <a:xfrm>
            <a:off x="5852408" y="85199"/>
            <a:ext cx="2153827" cy="584775"/>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3B6670"/>
              </a:buClr>
              <a:buSzTx/>
              <a:buFont typeface="Arial"/>
              <a:buNone/>
              <a:tabLst/>
              <a:defRPr/>
            </a:pPr>
            <a:r>
              <a:rPr kumimoji="0" lang="en-US" sz="800" b="0" i="0" u="none" strike="noStrike" kern="0" cap="none" spc="0" normalizeH="0" baseline="0" noProof="0" dirty="0">
                <a:ln>
                  <a:noFill/>
                </a:ln>
                <a:solidFill>
                  <a:srgbClr val="EE2F69"/>
                </a:solidFill>
                <a:effectLst/>
                <a:uLnTx/>
                <a:uFillTx/>
                <a:latin typeface="Montserrat" pitchFamily="2" charset="0"/>
                <a:cs typeface="Arial"/>
                <a:sym typeface="Arial"/>
              </a:rPr>
              <a:t>Benefits are subject to change. </a:t>
            </a:r>
          </a:p>
          <a:p>
            <a:pPr marL="114300" marR="0" lvl="0" indent="0" algn="l" defTabSz="914400" rtl="0" eaLnBrk="1" fontAlgn="auto" latinLnBrk="0" hangingPunct="1">
              <a:lnSpc>
                <a:spcPct val="100000"/>
              </a:lnSpc>
              <a:spcBef>
                <a:spcPts val="0"/>
              </a:spcBef>
              <a:spcAft>
                <a:spcPts val="0"/>
              </a:spcAft>
              <a:buClr>
                <a:srgbClr val="3B6670"/>
              </a:buClr>
              <a:buSzTx/>
              <a:buFont typeface="Arial"/>
              <a:buNone/>
              <a:tabLst/>
              <a:defRPr/>
            </a:pPr>
            <a:endParaRPr kumimoji="0" lang="en-US" sz="800" b="0" i="0" u="none" strike="noStrike" kern="0" cap="none" spc="0" normalizeH="0" baseline="0" noProof="0" dirty="0">
              <a:ln>
                <a:noFill/>
              </a:ln>
              <a:solidFill>
                <a:srgbClr val="EE2F69"/>
              </a:solidFill>
              <a:effectLst/>
              <a:uLnTx/>
              <a:uFillTx/>
              <a:latin typeface="Montserrat" pitchFamily="2" charset="0"/>
              <a:cs typeface="Arial"/>
              <a:sym typeface="Arial"/>
            </a:endParaRPr>
          </a:p>
          <a:p>
            <a:pPr marL="114300" marR="0" lvl="0" indent="0" algn="l" defTabSz="914400" rtl="0" eaLnBrk="1" fontAlgn="auto" latinLnBrk="0" hangingPunct="1">
              <a:lnSpc>
                <a:spcPct val="100000"/>
              </a:lnSpc>
              <a:spcBef>
                <a:spcPts val="0"/>
              </a:spcBef>
              <a:spcAft>
                <a:spcPts val="0"/>
              </a:spcAft>
              <a:buClr>
                <a:srgbClr val="3B6670"/>
              </a:buClr>
              <a:buSzTx/>
              <a:buFont typeface="Arial"/>
              <a:buNone/>
              <a:tabLst/>
              <a:defRPr/>
            </a:pPr>
            <a:r>
              <a:rPr kumimoji="0" lang="en-US" sz="800" b="0" i="0" u="none" strike="noStrike" kern="0" cap="none" spc="0" normalizeH="0" baseline="0" noProof="0" dirty="0">
                <a:ln>
                  <a:noFill/>
                </a:ln>
                <a:solidFill>
                  <a:schemeClr val="bg2"/>
                </a:solidFill>
                <a:effectLst/>
                <a:uLnTx/>
                <a:uFillTx/>
                <a:latin typeface="Montserrat" pitchFamily="2" charset="0"/>
                <a:cs typeface="Arial"/>
                <a:sym typeface="Arial"/>
              </a:rPr>
              <a:t>*Combined supplemental preventative and comprehensive</a:t>
            </a:r>
          </a:p>
        </p:txBody>
      </p:sp>
    </p:spTree>
    <p:extLst>
      <p:ext uri="{BB962C8B-B14F-4D97-AF65-F5344CB8AC3E}">
        <p14:creationId xmlns:p14="http://schemas.microsoft.com/office/powerpoint/2010/main" val="1729217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22746" y="38399"/>
            <a:ext cx="8771872" cy="572700"/>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2024 Plan Overview </a:t>
            </a:r>
            <a:r>
              <a:rPr lang="en" sz="2400" dirty="0">
                <a:solidFill>
                  <a:srgbClr val="07AABD"/>
                </a:solidFill>
              </a:rPr>
              <a:t>– C</a:t>
            </a:r>
            <a:r>
              <a:rPr lang="en-US" sz="2400" dirty="0">
                <a:solidFill>
                  <a:srgbClr val="07AABD"/>
                </a:solidFill>
              </a:rPr>
              <a:t>o</a:t>
            </a:r>
            <a:r>
              <a:rPr lang="en" sz="2400" dirty="0">
                <a:solidFill>
                  <a:srgbClr val="07AABD"/>
                </a:solidFill>
              </a:rPr>
              <a:t>re Plans</a:t>
            </a:r>
            <a:endParaRPr sz="2400" dirty="0">
              <a:solidFill>
                <a:srgbClr val="07AABD"/>
              </a:solidFill>
            </a:endParaRPr>
          </a:p>
        </p:txBody>
      </p:sp>
      <p:graphicFrame>
        <p:nvGraphicFramePr>
          <p:cNvPr id="114" name="Google Shape;114;p16"/>
          <p:cNvGraphicFramePr/>
          <p:nvPr>
            <p:extLst>
              <p:ext uri="{D42A27DB-BD31-4B8C-83A1-F6EECF244321}">
                <p14:modId xmlns:p14="http://schemas.microsoft.com/office/powerpoint/2010/main" val="1852871163"/>
              </p:ext>
            </p:extLst>
          </p:nvPr>
        </p:nvGraphicFramePr>
        <p:xfrm>
          <a:off x="91440" y="451756"/>
          <a:ext cx="8961120" cy="4617720"/>
        </p:xfrm>
        <a:graphic>
          <a:graphicData uri="http://schemas.openxmlformats.org/drawingml/2006/table">
            <a:tbl>
              <a:tblPr>
                <a:noFill/>
                <a:tableStyleId>{D0504DD9-25C5-4B61-A5A3-EA665AE824BA}</a:tableStyleId>
              </a:tblPr>
              <a:tblGrid>
                <a:gridCol w="1828800">
                  <a:extLst>
                    <a:ext uri="{9D8B030D-6E8A-4147-A177-3AD203B41FA5}">
                      <a16:colId xmlns:a16="http://schemas.microsoft.com/office/drawing/2014/main" val="20000"/>
                    </a:ext>
                  </a:extLst>
                </a:gridCol>
                <a:gridCol w="2377440">
                  <a:extLst>
                    <a:ext uri="{9D8B030D-6E8A-4147-A177-3AD203B41FA5}">
                      <a16:colId xmlns:a16="http://schemas.microsoft.com/office/drawing/2014/main" val="20001"/>
                    </a:ext>
                  </a:extLst>
                </a:gridCol>
                <a:gridCol w="2377440">
                  <a:extLst>
                    <a:ext uri="{9D8B030D-6E8A-4147-A177-3AD203B41FA5}">
                      <a16:colId xmlns:a16="http://schemas.microsoft.com/office/drawing/2014/main" val="20002"/>
                    </a:ext>
                  </a:extLst>
                </a:gridCol>
                <a:gridCol w="2377440">
                  <a:extLst>
                    <a:ext uri="{9D8B030D-6E8A-4147-A177-3AD203B41FA5}">
                      <a16:colId xmlns:a16="http://schemas.microsoft.com/office/drawing/2014/main" val="725139785"/>
                    </a:ext>
                  </a:extLst>
                </a:gridCol>
              </a:tblGrid>
              <a:tr h="381000">
                <a:tc>
                  <a:txBody>
                    <a:bodyPr/>
                    <a:lstStyle/>
                    <a:p>
                      <a:pPr marL="91440" marR="91440" lvl="0" indent="0" algn="ctr" rtl="0">
                        <a:spcBef>
                          <a:spcPts val="0"/>
                        </a:spcBef>
                        <a:spcAft>
                          <a:spcPts val="0"/>
                        </a:spcAft>
                        <a:buNone/>
                      </a:pPr>
                      <a:r>
                        <a:rPr lang="en" sz="1100" b="1" i="0" dirty="0">
                          <a:solidFill>
                            <a:schemeClr val="lt1"/>
                          </a:solidFill>
                          <a:latin typeface="Montserrat" pitchFamily="2" charset="77"/>
                        </a:rPr>
                        <a:t>Benefit</a:t>
                      </a:r>
                      <a:endParaRPr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rtl="0">
                        <a:spcBef>
                          <a:spcPts val="0"/>
                        </a:spcBef>
                        <a:spcAft>
                          <a:spcPts val="0"/>
                        </a:spcAft>
                        <a:buNone/>
                      </a:pPr>
                      <a:r>
                        <a:rPr lang="en" sz="1100" b="1" i="0" dirty="0">
                          <a:solidFill>
                            <a:schemeClr val="lt1"/>
                          </a:solidFill>
                          <a:latin typeface="Montserrat" pitchFamily="2" charset="77"/>
                        </a:rPr>
                        <a:t>Generations Classic Rewards (HMO)</a:t>
                      </a:r>
                      <a:endParaRPr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rtl="0">
                        <a:spcBef>
                          <a:spcPts val="0"/>
                        </a:spcBef>
                        <a:spcAft>
                          <a:spcPts val="0"/>
                        </a:spcAft>
                        <a:buNone/>
                      </a:pPr>
                      <a:r>
                        <a:rPr lang="en-US" sz="1100" b="1" i="0" dirty="0">
                          <a:solidFill>
                            <a:schemeClr val="lt1"/>
                          </a:solidFill>
                          <a:latin typeface="Montserrat" pitchFamily="2" charset="77"/>
                        </a:rPr>
                        <a:t>Generations Classic Plus (HMO)</a:t>
                      </a:r>
                      <a:endParaRPr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dirty="0">
                          <a:solidFill>
                            <a:schemeClr val="lt1"/>
                          </a:solidFill>
                          <a:latin typeface="Montserrat" pitchFamily="2" charset="77"/>
                        </a:rPr>
                        <a:t>Generations Valor (HMO-POS)</a:t>
                      </a:r>
                      <a:endParaRPr lang="en-US"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15748C"/>
                    </a:solidFill>
                  </a:tcPr>
                </a:tc>
                <a:extLst>
                  <a:ext uri="{0D108BD9-81ED-4DB2-BD59-A6C34878D82A}">
                    <a16:rowId xmlns:a16="http://schemas.microsoft.com/office/drawing/2014/main" val="10000"/>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Premium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3">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5748C"/>
                          </a:solidFill>
                          <a:effectLst/>
                          <a:uLnTx/>
                          <a:uFillTx/>
                          <a:latin typeface="Montserrat" pitchFamily="2" charset="0"/>
                          <a:cs typeface="Arial"/>
                          <a:sym typeface="Arial"/>
                        </a:rPr>
                        <a:t>text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Part B Buydown</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$75/month</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$75/month</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380"/>
                      </a:srgbClr>
                    </a:solidFill>
                  </a:tcPr>
                </a:tc>
                <a:extLst>
                  <a:ext uri="{0D108BD9-81ED-4DB2-BD59-A6C34878D82A}">
                    <a16:rowId xmlns:a16="http://schemas.microsoft.com/office/drawing/2014/main" val="10002"/>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PCP</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Specialist</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$40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$35 in-network/$55 OON</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extLst>
                  <a:ext uri="{0D108BD9-81ED-4DB2-BD59-A6C34878D82A}">
                    <a16:rowId xmlns:a16="http://schemas.microsoft.com/office/drawing/2014/main" val="10004"/>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Inpatient Hospital</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$295/day (Days 1-7)</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$245/day (Days 1-7)</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$295/day (Days 1-7) in-network</a:t>
                      </a: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$345/day (Days 1-7) OON</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2896200418"/>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Maximum Out-of-Pocket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$3,900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$3,900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$3,900 in-network; $4,900 combined</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extLst>
                  <a:ext uri="{0D108BD9-81ED-4DB2-BD59-A6C34878D82A}">
                    <a16:rowId xmlns:a16="http://schemas.microsoft.com/office/drawing/2014/main" val="3051620214"/>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Rx Preferred Pharmacy (30-day)</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$0/$10/$42/90%/33%</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Not covered</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458465876"/>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Rx Preferred Pharmacy (100-day)</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$0/$0/$84/$270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Not covered</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extLst>
                  <a:ext uri="{0D108BD9-81ED-4DB2-BD59-A6C34878D82A}">
                    <a16:rowId xmlns:a16="http://schemas.microsoft.com/office/drawing/2014/main" val="3885441920"/>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Smart Wallet Benefit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gridSpan="3">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$500/year D/V/H</a:t>
                      </a: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$115/quarter OTC Rewards and Plus; $100/quarter Valor</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$500/year H/D/V</a:t>
                      </a: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$100/quarter OTC</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799288066"/>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Dental Allowance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gridSpan="3">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$1,500/year Rewards and Valor; $2,000/year Plus</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$1,500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extLst>
                  <a:ext uri="{0D108BD9-81ED-4DB2-BD59-A6C34878D82A}">
                    <a16:rowId xmlns:a16="http://schemas.microsoft.com/office/drawing/2014/main" val="3132363631"/>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Additional Supplemental Benefits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noFill/>
                  </a:tcPr>
                </a:tc>
                <a:tc gridSpan="3">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Vision, Hearing, Fitness, Non-Emergency Transportation, Post Discharge Meals, and more!</a:t>
                      </a:r>
                      <a:endParaRPr lang="en-US" sz="1050" b="0" i="0" u="none" strike="noStrike" cap="none" dirty="0">
                        <a:solidFill>
                          <a:srgbClr val="000000"/>
                        </a:solidFill>
                        <a:latin typeface="Arial"/>
                        <a:ea typeface="Roboto Condensed" panose="02000000000000000000" pitchFamily="2" charset="0"/>
                        <a:cs typeface="Roboto Condensed" panose="02000000000000000000" pitchFamily="2" charset="0"/>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2977348242"/>
                  </a:ext>
                </a:extLst>
              </a:tr>
            </a:tbl>
          </a:graphicData>
        </a:graphic>
      </p:graphicFrame>
      <p:sp>
        <p:nvSpPr>
          <p:cNvPr id="2" name="Google Shape;252;p30">
            <a:extLst>
              <a:ext uri="{FF2B5EF4-FFF2-40B4-BE49-F238E27FC236}">
                <a16:creationId xmlns:a16="http://schemas.microsoft.com/office/drawing/2014/main" id="{DBAE1449-0330-6C6A-7AF3-9B1F2AD1F996}"/>
              </a:ext>
            </a:extLst>
          </p:cNvPr>
          <p:cNvSpPr txBox="1">
            <a:spLocks/>
          </p:cNvSpPr>
          <p:nvPr/>
        </p:nvSpPr>
        <p:spPr>
          <a:xfrm>
            <a:off x="7151389" y="-64900"/>
            <a:ext cx="5062136" cy="2065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3B6670"/>
              </a:buClr>
              <a:buSzPts val="1800"/>
              <a:buFont typeface="Arial"/>
              <a:buChar char="●"/>
              <a:defRPr sz="1800" b="0" i="0" u="none" strike="noStrike" cap="none" baseline="0">
                <a:solidFill>
                  <a:srgbClr val="3B6670"/>
                </a:solidFill>
                <a:latin typeface="Montserrat" pitchFamily="2" charset="77"/>
                <a:ea typeface="Montserrat" pitchFamily="2" charset="77"/>
                <a:cs typeface="Arial"/>
                <a:sym typeface="Arial"/>
              </a:defRPr>
            </a:lvl1pPr>
            <a:lvl2pPr marL="914400" marR="0" lvl="1"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2pPr>
            <a:lvl3pPr marL="1371600" marR="0" lvl="2"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3pPr>
            <a:lvl4pPr marL="1828800" marR="0" lvl="3"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4pPr>
            <a:lvl5pPr marL="2286000" marR="0" lvl="4"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5pPr>
            <a:lvl6pPr marL="2743200" marR="0" lvl="5"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6pPr>
            <a:lvl7pPr marL="3200400" marR="0" lvl="6"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7pPr>
            <a:lvl8pPr marL="3657600" marR="0" lvl="7" indent="-317500" algn="l" rtl="0">
              <a:lnSpc>
                <a:spcPct val="50000"/>
              </a:lnSpc>
              <a:spcBef>
                <a:spcPts val="1600"/>
              </a:spcBef>
              <a:spcAft>
                <a:spcPts val="0"/>
              </a:spcAft>
              <a:buClr>
                <a:srgbClr val="3B6670"/>
              </a:buClr>
              <a:buSzPts val="1400"/>
              <a:buFont typeface="Arial"/>
              <a:buChar char="○"/>
              <a:defRPr sz="1400" b="0" i="0" u="none" strike="noStrike" cap="none">
                <a:solidFill>
                  <a:srgbClr val="3B6670"/>
                </a:solidFill>
                <a:latin typeface="Arial"/>
                <a:ea typeface="Arial"/>
                <a:cs typeface="Arial"/>
                <a:sym typeface="Arial"/>
              </a:defRPr>
            </a:lvl8pPr>
            <a:lvl9pPr marL="4114800" marR="0" lvl="8" indent="-317500" algn="l" rtl="0">
              <a:lnSpc>
                <a:spcPct val="50000"/>
              </a:lnSpc>
              <a:spcBef>
                <a:spcPts val="1600"/>
              </a:spcBef>
              <a:spcAft>
                <a:spcPts val="1600"/>
              </a:spcAft>
              <a:buClr>
                <a:srgbClr val="3B6670"/>
              </a:buClr>
              <a:buSzPts val="1400"/>
              <a:buFont typeface="Arial"/>
              <a:buChar char="■"/>
              <a:defRPr sz="1400" b="0" i="0" u="none" strike="noStrike" cap="none">
                <a:solidFill>
                  <a:srgbClr val="3B6670"/>
                </a:solidFill>
                <a:latin typeface="Arial"/>
                <a:ea typeface="Arial"/>
                <a:cs typeface="Arial"/>
                <a:sym typeface="Arial"/>
              </a:defRPr>
            </a:lvl9pPr>
          </a:lstStyle>
          <a:p>
            <a:pPr marL="114300" marR="0" lvl="0" indent="0" algn="l" defTabSz="914400" rtl="0" eaLnBrk="1" fontAlgn="auto" latinLnBrk="0" hangingPunct="1">
              <a:lnSpc>
                <a:spcPct val="100000"/>
              </a:lnSpc>
              <a:spcBef>
                <a:spcPts val="0"/>
              </a:spcBef>
              <a:spcAft>
                <a:spcPts val="0"/>
              </a:spcAft>
              <a:buClr>
                <a:srgbClr val="3B6670"/>
              </a:buClr>
              <a:buSzPts val="1800"/>
              <a:buFont typeface="Arial"/>
              <a:buNone/>
              <a:tabLst/>
              <a:defRPr/>
            </a:pPr>
            <a:r>
              <a:rPr kumimoji="0" lang="en-US" sz="800" b="0" i="0" u="none" strike="noStrike" kern="0" cap="none" spc="0" normalizeH="0" baseline="0" noProof="0" dirty="0">
                <a:ln>
                  <a:noFill/>
                </a:ln>
                <a:solidFill>
                  <a:srgbClr val="FF0000"/>
                </a:solidFill>
                <a:effectLst/>
                <a:uLnTx/>
                <a:uFillTx/>
                <a:latin typeface="Montserrat" pitchFamily="2" charset="0"/>
                <a:cs typeface="Arial"/>
                <a:sym typeface="Arial"/>
              </a:rPr>
              <a:t>All benefits are subject to change. </a:t>
            </a:r>
          </a:p>
        </p:txBody>
      </p:sp>
    </p:spTree>
    <p:extLst>
      <p:ext uri="{BB962C8B-B14F-4D97-AF65-F5344CB8AC3E}">
        <p14:creationId xmlns:p14="http://schemas.microsoft.com/office/powerpoint/2010/main" val="2368282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22746" y="38399"/>
            <a:ext cx="8869680" cy="572700"/>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2024 Plan Overview </a:t>
            </a:r>
            <a:r>
              <a:rPr lang="en" sz="2400" dirty="0">
                <a:solidFill>
                  <a:srgbClr val="07AABD"/>
                </a:solidFill>
              </a:rPr>
              <a:t>– C</a:t>
            </a:r>
            <a:r>
              <a:rPr lang="en-US" sz="2400" dirty="0">
                <a:solidFill>
                  <a:srgbClr val="07AABD"/>
                </a:solidFill>
              </a:rPr>
              <a:t>-SNP </a:t>
            </a:r>
            <a:endParaRPr sz="2400" dirty="0">
              <a:solidFill>
                <a:srgbClr val="07AABD"/>
              </a:solidFill>
            </a:endParaRPr>
          </a:p>
        </p:txBody>
      </p:sp>
      <p:graphicFrame>
        <p:nvGraphicFramePr>
          <p:cNvPr id="114" name="Google Shape;114;p16"/>
          <p:cNvGraphicFramePr/>
          <p:nvPr>
            <p:extLst>
              <p:ext uri="{D42A27DB-BD31-4B8C-83A1-F6EECF244321}">
                <p14:modId xmlns:p14="http://schemas.microsoft.com/office/powerpoint/2010/main" val="2768744121"/>
              </p:ext>
            </p:extLst>
          </p:nvPr>
        </p:nvGraphicFramePr>
        <p:xfrm>
          <a:off x="122746" y="465911"/>
          <a:ext cx="8869680" cy="4617720"/>
        </p:xfrm>
        <a:graphic>
          <a:graphicData uri="http://schemas.openxmlformats.org/drawingml/2006/table">
            <a:tbl>
              <a:tblPr>
                <a:noFill/>
                <a:tableStyleId>{D0504DD9-25C5-4B61-A5A3-EA665AE824BA}</a:tableStyleId>
              </a:tblPr>
              <a:tblGrid>
                <a:gridCol w="246888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381000">
                <a:tc>
                  <a:txBody>
                    <a:bodyPr/>
                    <a:lstStyle/>
                    <a:p>
                      <a:pPr marL="91440" marR="91440" lvl="0" indent="0" algn="ctr" rtl="0">
                        <a:spcBef>
                          <a:spcPts val="0"/>
                        </a:spcBef>
                        <a:spcAft>
                          <a:spcPts val="0"/>
                        </a:spcAft>
                        <a:buNone/>
                      </a:pPr>
                      <a:r>
                        <a:rPr lang="en" sz="1100" b="1" i="0" dirty="0">
                          <a:solidFill>
                            <a:schemeClr val="lt1"/>
                          </a:solidFill>
                          <a:latin typeface="Montserrat" pitchFamily="2" charset="77"/>
                        </a:rPr>
                        <a:t>Benefit</a:t>
                      </a:r>
                      <a:endParaRPr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rtl="0">
                        <a:spcBef>
                          <a:spcPts val="0"/>
                        </a:spcBef>
                        <a:spcAft>
                          <a:spcPts val="0"/>
                        </a:spcAft>
                        <a:buNone/>
                      </a:pPr>
                      <a:r>
                        <a:rPr lang="en" sz="1100" b="1" i="0" dirty="0">
                          <a:solidFill>
                            <a:schemeClr val="lt1"/>
                          </a:solidFill>
                          <a:latin typeface="Montserrat" pitchFamily="2" charset="77"/>
                        </a:rPr>
                        <a:t>Generations Chronic Care (HMO C-SNP)</a:t>
                      </a:r>
                      <a:endParaRPr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tc>
                  <a:txBody>
                    <a:bodyPr/>
                    <a:lstStyle/>
                    <a:p>
                      <a:pPr marL="91440" marR="91440" lvl="0" indent="0" algn="ctr" rtl="0">
                        <a:spcBef>
                          <a:spcPts val="0"/>
                        </a:spcBef>
                        <a:spcAft>
                          <a:spcPts val="0"/>
                        </a:spcAft>
                        <a:buNone/>
                      </a:pPr>
                      <a:r>
                        <a:rPr lang="en-US" sz="1100" b="1" i="0" dirty="0">
                          <a:solidFill>
                            <a:schemeClr val="lt1"/>
                          </a:solidFill>
                          <a:latin typeface="Montserrat" pitchFamily="2" charset="77"/>
                        </a:rPr>
                        <a:t>Generations Chronic Care Savings (HMO C-SNP)</a:t>
                      </a:r>
                      <a:endParaRPr sz="1100" dirty="0">
                        <a:solidFill>
                          <a:schemeClr val="lt1"/>
                        </a:solidFill>
                      </a:endParaRPr>
                    </a:p>
                  </a:txBody>
                  <a:tcPr marL="45720" marR="4572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5748C"/>
                    </a:solidFill>
                  </a:tcPr>
                </a:tc>
                <a:extLst>
                  <a:ext uri="{0D108BD9-81ED-4DB2-BD59-A6C34878D82A}">
                    <a16:rowId xmlns:a16="http://schemas.microsoft.com/office/drawing/2014/main" val="10000"/>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Premium</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5748C"/>
                          </a:solidFill>
                          <a:effectLst/>
                          <a:uLnTx/>
                          <a:uFillTx/>
                          <a:latin typeface="Montserrat" pitchFamily="2" charset="0"/>
                          <a:cs typeface="Arial"/>
                          <a:sym typeface="Arial"/>
                        </a:rPr>
                        <a:t>text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Part B Buydown</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$100/month</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7AABD">
                        <a:alpha val="8380"/>
                      </a:srgbClr>
                    </a:solidFill>
                  </a:tcPr>
                </a:tc>
                <a:extLst>
                  <a:ext uri="{0D108BD9-81ED-4DB2-BD59-A6C34878D82A}">
                    <a16:rowId xmlns:a16="http://schemas.microsoft.com/office/drawing/2014/main" val="10002"/>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PCP</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Specialist</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$20</a:t>
                      </a:r>
                    </a:p>
                  </a:txBody>
                  <a:tcPr marL="0" marR="0"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$35</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8235"/>
                      </a:srgbClr>
                    </a:solidFill>
                  </a:tcPr>
                </a:tc>
                <a:extLst>
                  <a:ext uri="{0D108BD9-81ED-4DB2-BD59-A6C34878D82A}">
                    <a16:rowId xmlns:a16="http://schemas.microsoft.com/office/drawing/2014/main" val="10004"/>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Inpatient Hospital</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$195/day (Days 1-7)</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$275/day (Days 1-7)</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2896200418"/>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Maximum Out-of-Pocket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$3,450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$3,900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extLst>
                  <a:ext uri="{0D108BD9-81ED-4DB2-BD59-A6C34878D82A}">
                    <a16:rowId xmlns:a16="http://schemas.microsoft.com/office/drawing/2014/main" val="3051620214"/>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Rx Preferred Pharmacy (30-day)</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$0/$5/$42/$90/33%</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458465876"/>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Rx Preferred Pharmacy (100-day)</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$0/$0/$84/$270/Not Covered</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extLst>
                  <a:ext uri="{0D108BD9-81ED-4DB2-BD59-A6C34878D82A}">
                    <a16:rowId xmlns:a16="http://schemas.microsoft.com/office/drawing/2014/main" val="3885441920"/>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Smart Wallet Benefit</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$1,000/year D/V/H</a:t>
                      </a:r>
                    </a:p>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$150/quarter OTC, Groceries and/or Gasoline</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799288066"/>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Dental Allowance</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$2,000</a:t>
                      </a: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07AABD">
                        <a:alpha val="7843"/>
                      </a:srgbClr>
                    </a:solidFill>
                  </a:tcPr>
                </a:tc>
                <a:extLst>
                  <a:ext uri="{0D108BD9-81ED-4DB2-BD59-A6C34878D82A}">
                    <a16:rowId xmlns:a16="http://schemas.microsoft.com/office/drawing/2014/main" val="3132363631"/>
                  </a:ext>
                </a:extLst>
              </a:tr>
              <a:tr h="381000">
                <a:tc>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Additional Supplemental Benefits</a:t>
                      </a:r>
                    </a:p>
                  </a:txBody>
                  <a:tcPr marL="0" marR="0" marT="0" marB="0"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tc gridSpan="2">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rPr>
                        <a:t>Vision, Hearing, Fitness, In-Home Support Services, Non-Emergency Transportation, Post-Discharge Meals, and more!</a:t>
                      </a:r>
                      <a:endParaRPr lang="en-US" sz="1050" b="0" i="0" u="none" strike="noStrike" cap="none" dirty="0">
                        <a:solidFill>
                          <a:srgbClr val="000000"/>
                        </a:solidFill>
                        <a:latin typeface="Arial"/>
                        <a:ea typeface="Roboto Condensed" panose="02000000000000000000" pitchFamily="2" charset="0"/>
                        <a:cs typeface="Roboto Condensed" panose="02000000000000000000" pitchFamily="2" charset="0"/>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tc hMerge="1">
                  <a:txBody>
                    <a:bodyPr/>
                    <a:lstStyle/>
                    <a:p>
                      <a:pPr marL="91440" marR="9144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15748C"/>
                        </a:solidFill>
                        <a:effectLst/>
                        <a:uLnTx/>
                        <a:uFillTx/>
                        <a:latin typeface="Montserrat" pitchFamily="2" charset="0"/>
                        <a:cs typeface="Arial"/>
                        <a:sym typeface="Arial"/>
                      </a:endParaRPr>
                    </a:p>
                  </a:txBody>
                  <a:tcPr marL="0" marR="0" marT="0" marB="0"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2977348242"/>
                  </a:ext>
                </a:extLst>
              </a:tr>
            </a:tbl>
          </a:graphicData>
        </a:graphic>
      </p:graphicFrame>
      <p:sp>
        <p:nvSpPr>
          <p:cNvPr id="2" name="TextBox 1">
            <a:extLst>
              <a:ext uri="{FF2B5EF4-FFF2-40B4-BE49-F238E27FC236}">
                <a16:creationId xmlns:a16="http://schemas.microsoft.com/office/drawing/2014/main" id="{831751B4-4B7F-1B13-FFE7-35B39786C75B}"/>
              </a:ext>
            </a:extLst>
          </p:cNvPr>
          <p:cNvSpPr txBox="1"/>
          <p:nvPr/>
        </p:nvSpPr>
        <p:spPr>
          <a:xfrm>
            <a:off x="7142018" y="59869"/>
            <a:ext cx="4572000" cy="215444"/>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3B6670"/>
              </a:buClr>
              <a:buSzTx/>
              <a:buFont typeface="Arial"/>
              <a:buNone/>
              <a:tabLst/>
              <a:defRPr/>
            </a:pPr>
            <a:r>
              <a:rPr kumimoji="0" lang="en-US" sz="800" b="0" i="0" u="none" strike="noStrike" kern="0" cap="none" spc="0" normalizeH="0" baseline="0" noProof="0" dirty="0">
                <a:ln>
                  <a:noFill/>
                </a:ln>
                <a:solidFill>
                  <a:srgbClr val="EE2F69"/>
                </a:solidFill>
                <a:effectLst/>
                <a:uLnTx/>
                <a:uFillTx/>
                <a:latin typeface="Montserrat" pitchFamily="2" charset="0"/>
                <a:cs typeface="Arial"/>
                <a:sym typeface="Arial"/>
              </a:rPr>
              <a:t>Benefits are subject to change. </a:t>
            </a:r>
          </a:p>
        </p:txBody>
      </p:sp>
    </p:spTree>
    <p:extLst>
      <p:ext uri="{BB962C8B-B14F-4D97-AF65-F5344CB8AC3E}">
        <p14:creationId xmlns:p14="http://schemas.microsoft.com/office/powerpoint/2010/main" val="3606174470"/>
      </p:ext>
    </p:extLst>
  </p:cSld>
  <p:clrMapOvr>
    <a:masterClrMapping/>
  </p:clrMapOvr>
</p:sld>
</file>

<file path=ppt/theme/theme1.xml><?xml version="1.0" encoding="utf-8"?>
<a:theme xmlns:a="http://schemas.openxmlformats.org/drawingml/2006/main" name="Simple Light">
  <a:themeElements>
    <a:clrScheme name="Simple Light">
      <a:dk1>
        <a:srgbClr val="3B6670"/>
      </a:dk1>
      <a:lt1>
        <a:srgbClr val="FFFFFF"/>
      </a:lt1>
      <a:dk2>
        <a:srgbClr val="0D1F30"/>
      </a:dk2>
      <a:lt2>
        <a:srgbClr val="EEEEEE"/>
      </a:lt2>
      <a:accent1>
        <a:srgbClr val="72AEB5"/>
      </a:accent1>
      <a:accent2>
        <a:srgbClr val="3B6670"/>
      </a:accent2>
      <a:accent3>
        <a:srgbClr val="E98300"/>
      </a:accent3>
      <a:accent4>
        <a:srgbClr val="FFAB48"/>
      </a:accent4>
      <a:accent5>
        <a:srgbClr val="98B9BD"/>
      </a:accent5>
      <a:accent6>
        <a:srgbClr val="72AEB5"/>
      </a:accent6>
      <a:hlink>
        <a:srgbClr val="72AEB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16A9F0BB4D4E42A07A159C47EBF7B0" ma:contentTypeVersion="15" ma:contentTypeDescription="Create a new document." ma:contentTypeScope="" ma:versionID="a4c05cd5784d5a8a139ef3afef3b6df6">
  <xsd:schema xmlns:xsd="http://www.w3.org/2001/XMLSchema" xmlns:xs="http://www.w3.org/2001/XMLSchema" xmlns:p="http://schemas.microsoft.com/office/2006/metadata/properties" xmlns:ns3="d8444eb6-608f-4447-921b-237d5c837eab" xmlns:ns4="3fbf5058-5227-41ff-b54f-50c5a95d3a5f" targetNamespace="http://schemas.microsoft.com/office/2006/metadata/properties" ma:root="true" ma:fieldsID="79dcf1abb1435c81826f58ac83d78397" ns3:_="" ns4:_="">
    <xsd:import namespace="d8444eb6-608f-4447-921b-237d5c837eab"/>
    <xsd:import namespace="3fbf5058-5227-41ff-b54f-50c5a95d3a5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AutoKeyPoints" minOccurs="0"/>
                <xsd:element ref="ns4:MediaServiceKeyPoint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44eb6-608f-4447-921b-237d5c837e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bf5058-5227-41ff-b54f-50c5a95d3a5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fbf5058-5227-41ff-b54f-50c5a95d3a5f" xsi:nil="true"/>
  </documentManagement>
</p:properties>
</file>

<file path=customXml/itemProps1.xml><?xml version="1.0" encoding="utf-8"?>
<ds:datastoreItem xmlns:ds="http://schemas.openxmlformats.org/officeDocument/2006/customXml" ds:itemID="{1CC24219-98B4-479F-A692-4AAF6A67E3F6}">
  <ds:schemaRefs>
    <ds:schemaRef ds:uri="http://schemas.microsoft.com/sharepoint/v3/contenttype/forms"/>
  </ds:schemaRefs>
</ds:datastoreItem>
</file>

<file path=customXml/itemProps2.xml><?xml version="1.0" encoding="utf-8"?>
<ds:datastoreItem xmlns:ds="http://schemas.openxmlformats.org/officeDocument/2006/customXml" ds:itemID="{DCAAA278-03CB-4C93-95B2-9B9E76AAA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444eb6-608f-4447-921b-237d5c837eab"/>
    <ds:schemaRef ds:uri="3fbf5058-5227-41ff-b54f-50c5a95d3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9987D6-0D93-4657-B655-D0ED664E969E}">
  <ds:schemaRefs>
    <ds:schemaRef ds:uri="3fbf5058-5227-41ff-b54f-50c5a95d3a5f"/>
    <ds:schemaRef ds:uri="http://purl.org/dc/dcmitype/"/>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d8444eb6-608f-4447-921b-237d5c837eab"/>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4395</TotalTime>
  <Words>2694</Words>
  <Application>Microsoft Office PowerPoint</Application>
  <PresentationFormat>On-screen Show (16:9)</PresentationFormat>
  <Paragraphs>311</Paragraphs>
  <Slides>29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Montserrat</vt:lpstr>
      <vt:lpstr>Roboto</vt:lpstr>
      <vt:lpstr>Roboto Light</vt:lpstr>
      <vt:lpstr>Source Sans Pro</vt:lpstr>
      <vt:lpstr>Simple Light</vt:lpstr>
      <vt:lpstr>OK Provider Orientation Presentation</vt:lpstr>
      <vt:lpstr>Three Uniques</vt:lpstr>
      <vt:lpstr>Plans for 2024 </vt:lpstr>
      <vt:lpstr>GlobalHealth C-SNP</vt:lpstr>
      <vt:lpstr>GlobalHealth C-SNP</vt:lpstr>
      <vt:lpstr>Eligibility &amp; Service Area Map</vt:lpstr>
      <vt:lpstr>2024 Plan Overview</vt:lpstr>
      <vt:lpstr>2024 Plan Overview – Core Plans</vt:lpstr>
      <vt:lpstr>2024 Plan Overview – C-SNP </vt:lpstr>
      <vt:lpstr>2024 MAPD Supplemental Benefits</vt:lpstr>
      <vt:lpstr> Smart Wallet Benefit</vt:lpstr>
      <vt:lpstr>No Referrals to See a Medicare Advantage Specialist</vt:lpstr>
      <vt:lpstr>Pharmacy</vt:lpstr>
      <vt:lpstr>Sample Member ID Card</vt:lpstr>
      <vt:lpstr>Provider Portal</vt:lpstr>
      <vt:lpstr>Provider Responsibilities</vt:lpstr>
      <vt:lpstr>Authorizations</vt:lpstr>
      <vt:lpstr>Authorizations</vt:lpstr>
      <vt:lpstr>Hospital Admissions</vt:lpstr>
      <vt:lpstr>Hospital Admissions</vt:lpstr>
      <vt:lpstr>Behavioral Health Benefits </vt:lpstr>
      <vt:lpstr>Claims</vt:lpstr>
      <vt:lpstr>Claims</vt:lpstr>
      <vt:lpstr>Claims</vt:lpstr>
      <vt:lpstr>Claims</vt:lpstr>
      <vt:lpstr>Remittance Advice (RA)</vt:lpstr>
      <vt:lpstr>EFT and ERA – Zelis</vt:lpstr>
      <vt:lpstr>Other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Townsend, Cynthia</dc:creator>
  <cp:lastModifiedBy>Jon Peona Gonzalez</cp:lastModifiedBy>
  <cp:revision>44</cp:revision>
  <dcterms:modified xsi:type="dcterms:W3CDTF">2024-04-03T15:17:27Z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0x0101003216A9F0BB4D4E42A07A159C47EBF7B0</vt:lpwstr>
  </property>
</Properties>
</file>