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78" r:id="rId5"/>
    <p:sldId id="277" r:id="rId6"/>
    <p:sldId id="282" r:id="rId7"/>
    <p:sldId id="271" r:id="rId8"/>
    <p:sldId id="269" r:id="rId9"/>
    <p:sldId id="283" r:id="rId10"/>
  </p:sldIdLst>
  <p:sldSz cx="9144000" cy="6858000" type="screen4x3"/>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 Kabuci" initials="LK" lastIdx="9" clrIdx="0">
    <p:extLst>
      <p:ext uri="{19B8F6BF-5375-455C-9EA6-DF929625EA0E}">
        <p15:presenceInfo xmlns:p15="http://schemas.microsoft.com/office/powerpoint/2012/main" userId="3bd008334d744b6e" providerId="Windows Live"/>
      </p:ext>
    </p:extLst>
  </p:cmAuthor>
  <p:cmAuthor id="2" name="Lynch, Lindsay" initials="LL" lastIdx="17" clrIdx="1">
    <p:extLst>
      <p:ext uri="{19B8F6BF-5375-455C-9EA6-DF929625EA0E}">
        <p15:presenceInfo xmlns:p15="http://schemas.microsoft.com/office/powerpoint/2012/main" userId="S-1-5-21-45552981-571833216-774919444-15144" providerId="AD"/>
      </p:ext>
    </p:extLst>
  </p:cmAuthor>
  <p:cmAuthor id="3" name="Cox, Sherri" initials="CS" lastIdx="1" clrIdx="2">
    <p:extLst>
      <p:ext uri="{19B8F6BF-5375-455C-9EA6-DF929625EA0E}">
        <p15:presenceInfo xmlns:p15="http://schemas.microsoft.com/office/powerpoint/2012/main" userId="S-1-5-21-45552981-571833216-774919444-23280" providerId="AD"/>
      </p:ext>
    </p:extLst>
  </p:cmAuthor>
  <p:cmAuthor id="4" name="Frosch, Kylie" initials="FK" lastIdx="12" clrIdx="3">
    <p:extLst>
      <p:ext uri="{19B8F6BF-5375-455C-9EA6-DF929625EA0E}">
        <p15:presenceInfo xmlns:p15="http://schemas.microsoft.com/office/powerpoint/2012/main" userId="S::kylie.ladd@globalhealth.com::e7479675-5397-4e87-8800-75ea5eaf3ad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3B6670"/>
    <a:srgbClr val="232323"/>
    <a:srgbClr val="FFAB47"/>
    <a:srgbClr val="DB6C0F"/>
    <a:srgbClr val="7FA7AD"/>
    <a:srgbClr val="022A3A"/>
    <a:srgbClr val="8A0A17"/>
    <a:srgbClr val="DCEAEC"/>
    <a:srgbClr val="73ADB5"/>
    <a:srgbClr val="73AD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18"/>
  </p:normalViewPr>
  <p:slideViewPr>
    <p:cSldViewPr snapToGrid="0" snapToObjects="1">
      <p:cViewPr varScale="1">
        <p:scale>
          <a:sx n="104" d="100"/>
          <a:sy n="104" d="100"/>
        </p:scale>
        <p:origin x="121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osch, Kylie" userId="e7479675-5397-4e87-8800-75ea5eaf3ad4" providerId="ADAL" clId="{B4074CF5-7A8A-4276-A29E-DD1A4C504951}"/>
    <pc:docChg chg="modSld">
      <pc:chgData name="Frosch, Kylie" userId="e7479675-5397-4e87-8800-75ea5eaf3ad4" providerId="ADAL" clId="{B4074CF5-7A8A-4276-A29E-DD1A4C504951}" dt="2020-08-18T14:48:33.579" v="94" actId="20577"/>
      <pc:docMkLst>
        <pc:docMk/>
      </pc:docMkLst>
      <pc:sldChg chg="modNotesTx">
        <pc:chgData name="Frosch, Kylie" userId="e7479675-5397-4e87-8800-75ea5eaf3ad4" providerId="ADAL" clId="{B4074CF5-7A8A-4276-A29E-DD1A4C504951}" dt="2020-08-18T14:48:33.579" v="94" actId="20577"/>
        <pc:sldMkLst>
          <pc:docMk/>
          <pc:sldMk cId="3415111130" sldId="277"/>
        </pc:sldMkLst>
      </pc:sldChg>
      <pc:sldChg chg="modSp mod">
        <pc:chgData name="Frosch, Kylie" userId="e7479675-5397-4e87-8800-75ea5eaf3ad4" providerId="ADAL" clId="{B4074CF5-7A8A-4276-A29E-DD1A4C504951}" dt="2020-08-18T14:30:54.606" v="93" actId="1076"/>
        <pc:sldMkLst>
          <pc:docMk/>
          <pc:sldMk cId="58091785" sldId="283"/>
        </pc:sldMkLst>
        <pc:spChg chg="mod">
          <ac:chgData name="Frosch, Kylie" userId="e7479675-5397-4e87-8800-75ea5eaf3ad4" providerId="ADAL" clId="{B4074CF5-7A8A-4276-A29E-DD1A4C504951}" dt="2020-08-18T14:30:54.606" v="93" actId="1076"/>
          <ac:spMkLst>
            <pc:docMk/>
            <pc:sldMk cId="58091785" sldId="283"/>
            <ac:spMk id="3" creationId="{85FC1854-F908-4D74-B13E-157474C9BC8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xfrm>
            <a:off x="1181100" y="696913"/>
            <a:ext cx="4648200" cy="3486150"/>
          </a:xfrm>
          <a:prstGeom prst="rect">
            <a:avLst/>
          </a:prstGeom>
        </p:spPr>
        <p:txBody>
          <a:bodyPr lIns="93177" tIns="46589" rIns="93177" bIns="46589"/>
          <a:lstStyle/>
          <a:p>
            <a:endParaRPr dirty="0"/>
          </a:p>
        </p:txBody>
      </p:sp>
      <p:sp>
        <p:nvSpPr>
          <p:cNvPr id="119" name="Shape 119"/>
          <p:cNvSpPr>
            <a:spLocks noGrp="1"/>
          </p:cNvSpPr>
          <p:nvPr>
            <p:ph type="body" sz="quarter" idx="1"/>
          </p:nvPr>
        </p:nvSpPr>
        <p:spPr>
          <a:xfrm>
            <a:off x="934721" y="4415790"/>
            <a:ext cx="5140960" cy="4183380"/>
          </a:xfrm>
          <a:prstGeom prst="rect">
            <a:avLst/>
          </a:prstGeom>
        </p:spPr>
        <p:txBody>
          <a:bodyPr lIns="93177" tIns="46589" rIns="93177" bIns="46589"/>
          <a:lstStyle/>
          <a:p>
            <a:endParaRPr/>
          </a:p>
        </p:txBody>
      </p:sp>
    </p:spTree>
    <p:extLst>
      <p:ext uri="{BB962C8B-B14F-4D97-AF65-F5344CB8AC3E}">
        <p14:creationId xmlns:p14="http://schemas.microsoft.com/office/powerpoint/2010/main" val="372797227"/>
      </p:ext>
    </p:extLst>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48206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9 out of 10 doesn’t hold true anymore. Talk to CT</a:t>
            </a:r>
          </a:p>
        </p:txBody>
      </p:sp>
    </p:spTree>
    <p:extLst>
      <p:ext uri="{BB962C8B-B14F-4D97-AF65-F5344CB8AC3E}">
        <p14:creationId xmlns:p14="http://schemas.microsoft.com/office/powerpoint/2010/main" val="1560275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83398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685800" y="2130425"/>
            <a:ext cx="7772400" cy="1470025"/>
          </a:xfrm>
          <a:prstGeom prst="rect">
            <a:avLst/>
          </a:prstGeom>
        </p:spPr>
        <p:txBody>
          <a:bodyPr/>
          <a:lstStyle/>
          <a:p>
            <a:r>
              <a:t>Title Text</a:t>
            </a:r>
          </a:p>
        </p:txBody>
      </p:sp>
      <p:sp>
        <p:nvSpPr>
          <p:cNvPr id="12" name="Shape 12"/>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10" name="Shape 110"/>
          <p:cNvSpPr>
            <a:spLocks noGrp="1"/>
          </p:cNvSpPr>
          <p:nvPr>
            <p:ph type="title"/>
          </p:nvPr>
        </p:nvSpPr>
        <p:spPr>
          <a:xfrm>
            <a:off x="6629400" y="274638"/>
            <a:ext cx="2057400" cy="5851526"/>
          </a:xfrm>
          <a:prstGeom prst="rect">
            <a:avLst/>
          </a:prstGeom>
        </p:spPr>
        <p:txBody>
          <a:bodyPr/>
          <a:lstStyle/>
          <a:p>
            <a:r>
              <a:t>Title Text</a:t>
            </a:r>
          </a:p>
        </p:txBody>
      </p:sp>
      <p:sp>
        <p:nvSpPr>
          <p:cNvPr id="111" name="Shape 111"/>
          <p:cNvSpPr>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2" name="Shape 112"/>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Slide 0">
    <p:bg>
      <p:bgPr>
        <a:solidFill>
          <a:srgbClr val="FFFFFF"/>
        </a:solidFill>
        <a:effectLst/>
      </p:bgPr>
    </p:bg>
    <p:spTree>
      <p:nvGrpSpPr>
        <p:cNvPr id="1" name=""/>
        <p:cNvGrpSpPr/>
        <p:nvPr/>
      </p:nvGrpSpPr>
      <p:grpSpPr>
        <a:xfrm>
          <a:off x="0" y="0"/>
          <a:ext cx="0" cy="0"/>
          <a:chOff x="0" y="0"/>
          <a:chExt cx="0" cy="0"/>
        </a:xfrm>
      </p:grpSpPr>
      <p:sp>
        <p:nvSpPr>
          <p:cNvPr id="20" name="Shape 20"/>
          <p:cNvSpPr>
            <a:spLocks noGrp="1"/>
          </p:cNvSpPr>
          <p:nvPr>
            <p:ph type="title"/>
          </p:nvPr>
        </p:nvSpPr>
        <p:spPr>
          <a:xfrm>
            <a:off x="685800" y="2130425"/>
            <a:ext cx="7772400" cy="1470025"/>
          </a:xfrm>
          <a:prstGeom prst="rect">
            <a:avLst/>
          </a:prstGeom>
        </p:spPr>
        <p:txBody>
          <a:bodyPr/>
          <a:lstStyle/>
          <a:p>
            <a:r>
              <a:t>Title Text</a:t>
            </a:r>
          </a:p>
        </p:txBody>
      </p:sp>
      <p:sp>
        <p:nvSpPr>
          <p:cNvPr id="21" name="Shape 21"/>
          <p:cNvSpPr>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8" name="Shape 38"/>
          <p:cNvSpPr>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9" name="Shape 39"/>
          <p:cNvSpPr>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p>
            <a:r>
              <a:t>Title Text</a:t>
            </a:r>
          </a:p>
        </p:txBody>
      </p:sp>
      <p:sp>
        <p:nvSpPr>
          <p:cNvPr id="48" name="Shape 48"/>
          <p:cNvSpPr>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9" name="Shape 59"/>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81" name="Shape 81"/>
          <p:cNvSpPr>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82" name="Shape 82"/>
          <p:cNvSpPr>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3" name="Shape 8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84" name="Shape 84"/>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91" name="Shape 91"/>
          <p:cNvSpPr>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92" name="Shape 92"/>
          <p:cNvSpPr>
            <a:spLocks noGrp="1"/>
          </p:cNvSpPr>
          <p:nvPr>
            <p:ph type="pic" sz="half" idx="13"/>
          </p:nvPr>
        </p:nvSpPr>
        <p:spPr>
          <a:xfrm>
            <a:off x="1792288" y="612775"/>
            <a:ext cx="5486401" cy="4114800"/>
          </a:xfrm>
          <a:prstGeom prst="rect">
            <a:avLst/>
          </a:prstGeom>
        </p:spPr>
        <p:txBody>
          <a:bodyPr lIns="91439" rIns="91439">
            <a:noAutofit/>
          </a:bodyPr>
          <a:lstStyle/>
          <a:p>
            <a:endParaRPr dirty="0"/>
          </a:p>
        </p:txBody>
      </p:sp>
      <p:sp>
        <p:nvSpPr>
          <p:cNvPr id="93" name="Shape 93"/>
          <p:cNvSpPr>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01" name="Shape 101"/>
          <p:cNvSpPr>
            <a:spLocks noGrp="1"/>
          </p:cNvSpPr>
          <p:nvPr>
            <p:ph type="title"/>
          </p:nvPr>
        </p:nvSpPr>
        <p:spPr>
          <a:prstGeom prst="rect">
            <a:avLst/>
          </a:prstGeom>
        </p:spPr>
        <p:txBody>
          <a:bodyPr/>
          <a:lstStyle/>
          <a:p>
            <a:r>
              <a:t>Title Text</a:t>
            </a:r>
          </a:p>
        </p:txBody>
      </p:sp>
      <p:sp>
        <p:nvSpPr>
          <p:cNvPr id="102" name="Shape 102"/>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3" name="Shape 3"/>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8428176" y="6404292"/>
            <a:ext cx="258624"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7" r:id="rId7"/>
    <p:sldLayoutId id="2147483658" r:id="rId8"/>
    <p:sldLayoutId id="2147483659" r:id="rId9"/>
    <p:sldLayoutId id="2147483660" r:id="rId10"/>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1.m4a"/><Relationship Id="rId7" Type="http://schemas.openxmlformats.org/officeDocument/2006/relationships/image" Target="../media/image3.png"/><Relationship Id="rId2" Type="http://schemas.openxmlformats.org/officeDocument/2006/relationships/audio" Target="NULL" TargetMode="External"/><Relationship Id="rId1" Type="http://schemas.openxmlformats.org/officeDocument/2006/relationships/tags" Target="../tags/tag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microsoft.com/office/2007/relationships/media" Target="../media/media2.m4a"/><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audio" Target="NULL" TargetMode="External"/><Relationship Id="rId1" Type="http://schemas.openxmlformats.org/officeDocument/2006/relationships/tags" Target="../tags/tag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notesSlide" Target="../notesSlides/notesSlide1.xml"/><Relationship Id="rId1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slideLayout" Target="../slideLayouts/slideLayout6.xml"/><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3.m4a"/><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2.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microsoft.com/office/2007/relationships/media" Target="../media/media4.m4a"/><Relationship Id="rId1" Type="http://schemas.openxmlformats.org/officeDocument/2006/relationships/audio" Target="NULL" TargetMode="Externa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4.png"/><Relationship Id="rId2" Type="http://schemas.microsoft.com/office/2007/relationships/media" Target="../media/media5.m4a"/><Relationship Id="rId1" Type="http://schemas.openxmlformats.org/officeDocument/2006/relationships/audio" Target="NULL" TargetMode="Externa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8" Type="http://schemas.openxmlformats.org/officeDocument/2006/relationships/hyperlink" Target="http://www.globalhealth.com/osr" TargetMode="External"/><Relationship Id="rId3" Type="http://schemas.openxmlformats.org/officeDocument/2006/relationships/slideLayout" Target="../slideLayouts/slideLayout1.xml"/><Relationship Id="rId7" Type="http://schemas.openxmlformats.org/officeDocument/2006/relationships/image" Target="../media/image18.png"/><Relationship Id="rId2" Type="http://schemas.microsoft.com/office/2007/relationships/media" Target="../media/media6.m4a"/><Relationship Id="rId1" Type="http://schemas.openxmlformats.org/officeDocument/2006/relationships/audio" Target="NULL" TargetMode="Externa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49B683-3833-4674-8163-E62839DDEBBA}"/>
              </a:ext>
            </a:extLst>
          </p:cNvPr>
          <p:cNvSpPr/>
          <p:nvPr/>
        </p:nvSpPr>
        <p:spPr>
          <a:xfrm>
            <a:off x="-1" y="0"/>
            <a:ext cx="9144001" cy="6858001"/>
          </a:xfrm>
          <a:prstGeom prst="rect">
            <a:avLst/>
          </a:prstGeom>
          <a:solidFill>
            <a:srgbClr val="DCEAEC"/>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pic>
        <p:nvPicPr>
          <p:cNvPr id="4" name="Picture 3">
            <a:extLst>
              <a:ext uri="{FF2B5EF4-FFF2-40B4-BE49-F238E27FC236}">
                <a16:creationId xmlns:a16="http://schemas.microsoft.com/office/drawing/2014/main" id="{5D8F2686-8B5C-48BF-AEA2-042A66BF8F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74489" y="-77864"/>
            <a:ext cx="2795022" cy="1830089"/>
          </a:xfrm>
          <a:prstGeom prst="rect">
            <a:avLst/>
          </a:prstGeom>
        </p:spPr>
      </p:pic>
      <p:pic>
        <p:nvPicPr>
          <p:cNvPr id="5" name="Picture 4">
            <a:extLst>
              <a:ext uri="{FF2B5EF4-FFF2-40B4-BE49-F238E27FC236}">
                <a16:creationId xmlns:a16="http://schemas.microsoft.com/office/drawing/2014/main" id="{0C8B6687-3A03-42C3-9CE1-9E0335232A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75653" y="252160"/>
            <a:ext cx="2192695" cy="913803"/>
          </a:xfrm>
          <a:prstGeom prst="rect">
            <a:avLst/>
          </a:prstGeom>
        </p:spPr>
      </p:pic>
      <p:sp>
        <p:nvSpPr>
          <p:cNvPr id="6" name="TextBox 5">
            <a:extLst>
              <a:ext uri="{FF2B5EF4-FFF2-40B4-BE49-F238E27FC236}">
                <a16:creationId xmlns:a16="http://schemas.microsoft.com/office/drawing/2014/main" id="{18660AEE-2CF9-4E59-9993-43D79C220C28}"/>
              </a:ext>
            </a:extLst>
          </p:cNvPr>
          <p:cNvSpPr txBox="1"/>
          <p:nvPr/>
        </p:nvSpPr>
        <p:spPr>
          <a:xfrm>
            <a:off x="3920837" y="1222813"/>
            <a:ext cx="1302327"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3B6670"/>
                </a:solidFill>
                <a:effectLst/>
                <a:uFillTx/>
                <a:latin typeface="Verdana" panose="020B0604030504040204" pitchFamily="34" charset="0"/>
                <a:ea typeface="Verdana" panose="020B0604030504040204" pitchFamily="34" charset="0"/>
                <a:sym typeface="Calibri"/>
              </a:rPr>
              <a:t>2021</a:t>
            </a:r>
          </a:p>
        </p:txBody>
      </p:sp>
      <p:sp>
        <p:nvSpPr>
          <p:cNvPr id="8" name="Rectangle 7">
            <a:extLst>
              <a:ext uri="{FF2B5EF4-FFF2-40B4-BE49-F238E27FC236}">
                <a16:creationId xmlns:a16="http://schemas.microsoft.com/office/drawing/2014/main" id="{DB43FF73-D9A4-4CE1-AC1C-B26BA5B76CC3}"/>
              </a:ext>
            </a:extLst>
          </p:cNvPr>
          <p:cNvSpPr/>
          <p:nvPr/>
        </p:nvSpPr>
        <p:spPr>
          <a:xfrm>
            <a:off x="13303" y="2228927"/>
            <a:ext cx="9130698" cy="909887"/>
          </a:xfrm>
          <a:prstGeom prst="rect">
            <a:avLst/>
          </a:prstGeom>
          <a:solidFill>
            <a:srgbClr val="3B6670"/>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9" name="TextBox 8">
            <a:extLst>
              <a:ext uri="{FF2B5EF4-FFF2-40B4-BE49-F238E27FC236}">
                <a16:creationId xmlns:a16="http://schemas.microsoft.com/office/drawing/2014/main" id="{12BD48FE-C538-4EE5-86FD-5A5696A4B9E3}"/>
              </a:ext>
            </a:extLst>
          </p:cNvPr>
          <p:cNvSpPr txBox="1"/>
          <p:nvPr/>
        </p:nvSpPr>
        <p:spPr>
          <a:xfrm>
            <a:off x="46170" y="2419608"/>
            <a:ext cx="9051660"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US" sz="2800" b="1" dirty="0">
                <a:solidFill>
                  <a:srgbClr val="FFAB47"/>
                </a:solidFill>
                <a:latin typeface="Verdana" panose="020B0604030504040204" pitchFamily="34" charset="0"/>
                <a:ea typeface="Verdana" panose="020B0604030504040204" pitchFamily="34" charset="0"/>
              </a:rPr>
              <a:t>Fewer</a:t>
            </a:r>
            <a:r>
              <a:rPr lang="en-US" sz="2800" b="1" dirty="0">
                <a:solidFill>
                  <a:schemeClr val="bg1"/>
                </a:solidFill>
                <a:latin typeface="Verdana" panose="020B0604030504040204" pitchFamily="34" charset="0"/>
                <a:ea typeface="Verdana" panose="020B0604030504040204" pitchFamily="34" charset="0"/>
              </a:rPr>
              <a:t> expenses. </a:t>
            </a:r>
            <a:r>
              <a:rPr lang="en-US" sz="2800" b="1" dirty="0">
                <a:solidFill>
                  <a:srgbClr val="FFAB47"/>
                </a:solidFill>
                <a:latin typeface="Verdana" panose="020B0604030504040204" pitchFamily="34" charset="0"/>
                <a:ea typeface="Verdana" panose="020B0604030504040204" pitchFamily="34" charset="0"/>
              </a:rPr>
              <a:t>Greater</a:t>
            </a:r>
            <a:r>
              <a:rPr lang="en-US" sz="2800" b="1" dirty="0">
                <a:solidFill>
                  <a:schemeClr val="bg1"/>
                </a:solidFill>
                <a:latin typeface="Verdana" panose="020B0604030504040204" pitchFamily="34" charset="0"/>
                <a:ea typeface="Verdana" panose="020B0604030504040204" pitchFamily="34" charset="0"/>
              </a:rPr>
              <a:t> care. </a:t>
            </a:r>
            <a:r>
              <a:rPr lang="en-US" sz="2800" b="1" dirty="0">
                <a:solidFill>
                  <a:srgbClr val="FFAB47"/>
                </a:solidFill>
                <a:latin typeface="Verdana" panose="020B0604030504040204" pitchFamily="34" charset="0"/>
                <a:ea typeface="Verdana" panose="020B0604030504040204" pitchFamily="34" charset="0"/>
              </a:rPr>
              <a:t>Less</a:t>
            </a:r>
            <a:r>
              <a:rPr lang="en-US" sz="2800" b="1" dirty="0">
                <a:solidFill>
                  <a:schemeClr val="bg1"/>
                </a:solidFill>
                <a:latin typeface="Verdana" panose="020B0604030504040204" pitchFamily="34" charset="0"/>
                <a:ea typeface="Verdana" panose="020B0604030504040204" pitchFamily="34" charset="0"/>
              </a:rPr>
              <a:t> worry. </a:t>
            </a:r>
          </a:p>
          <a:p>
            <a:pPr marL="0" marR="0" indent="0" algn="l" defTabSz="4572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000000"/>
              </a:solidFill>
              <a:uFillTx/>
              <a:latin typeface="Verdana" panose="020B0604030504040204" pitchFamily="34" charset="0"/>
              <a:ea typeface="Verdana" panose="020B0604030504040204" pitchFamily="34" charset="0"/>
              <a:sym typeface="Calibri"/>
            </a:endParaRPr>
          </a:p>
        </p:txBody>
      </p:sp>
      <p:sp>
        <p:nvSpPr>
          <p:cNvPr id="10" name="TextBox 9">
            <a:extLst>
              <a:ext uri="{FF2B5EF4-FFF2-40B4-BE49-F238E27FC236}">
                <a16:creationId xmlns:a16="http://schemas.microsoft.com/office/drawing/2014/main" id="{79AC2B05-9B6D-442C-802E-DCFD86C4C5A7}"/>
              </a:ext>
            </a:extLst>
          </p:cNvPr>
          <p:cNvSpPr txBox="1"/>
          <p:nvPr/>
        </p:nvSpPr>
        <p:spPr>
          <a:xfrm>
            <a:off x="603115" y="3356043"/>
            <a:ext cx="7655668"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2000" b="1" dirty="0">
                <a:solidFill>
                  <a:srgbClr val="8A0A17"/>
                </a:solidFill>
                <a:latin typeface="Verdana" panose="020B0604030504040204" pitchFamily="34" charset="0"/>
                <a:ea typeface="Verdana" panose="020B0604030504040204" pitchFamily="34" charset="0"/>
              </a:rPr>
              <a:t>Your Health Plan Should Cover What Matters</a:t>
            </a:r>
            <a:endParaRPr kumimoji="0" lang="en-US" sz="2000" b="1" i="0" u="none" strike="noStrike" cap="none" spc="0" normalizeH="0" baseline="0" dirty="0">
              <a:ln>
                <a:noFill/>
              </a:ln>
              <a:solidFill>
                <a:srgbClr val="8A0A17"/>
              </a:solidFill>
              <a:effectLst/>
              <a:uFillTx/>
              <a:latin typeface="Verdana" panose="020B0604030504040204" pitchFamily="34" charset="0"/>
              <a:ea typeface="Verdana" panose="020B0604030504040204" pitchFamily="34" charset="0"/>
              <a:sym typeface="Calibri"/>
            </a:endParaRPr>
          </a:p>
        </p:txBody>
      </p:sp>
      <p:sp>
        <p:nvSpPr>
          <p:cNvPr id="11" name="TextBox 10">
            <a:extLst>
              <a:ext uri="{FF2B5EF4-FFF2-40B4-BE49-F238E27FC236}">
                <a16:creationId xmlns:a16="http://schemas.microsoft.com/office/drawing/2014/main" id="{C49F52A2-107C-4EDD-9195-B52A6947C911}"/>
              </a:ext>
            </a:extLst>
          </p:cNvPr>
          <p:cNvSpPr txBox="1"/>
          <p:nvPr/>
        </p:nvSpPr>
        <p:spPr>
          <a:xfrm>
            <a:off x="562240" y="4196480"/>
            <a:ext cx="3358597" cy="19697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kumimoji="0" lang="en-US" sz="8000" b="1" i="0" u="none" strike="noStrike" cap="none" spc="0" normalizeH="0" baseline="0" dirty="0">
                <a:ln>
                  <a:noFill/>
                </a:ln>
                <a:solidFill>
                  <a:srgbClr val="3B6670"/>
                </a:solidFill>
                <a:effectLst/>
                <a:uFillTx/>
                <a:latin typeface="Verdana" panose="020B0604030504040204" pitchFamily="34" charset="0"/>
                <a:ea typeface="Verdana" panose="020B0604030504040204" pitchFamily="34" charset="0"/>
                <a:sym typeface="Calibri"/>
              </a:rPr>
              <a:t>17</a:t>
            </a:r>
            <a:r>
              <a:rPr lang="en-US" sz="1400" dirty="0">
                <a:solidFill>
                  <a:srgbClr val="3B6670"/>
                </a:solidFill>
                <a:latin typeface="Verdana" panose="020B0604030504040204" pitchFamily="34" charset="0"/>
                <a:ea typeface="Verdana" panose="020B0604030504040204" pitchFamily="34" charset="0"/>
              </a:rPr>
              <a:t>Continuous years serving State of Oklahoma employees and educators</a:t>
            </a:r>
          </a:p>
          <a:p>
            <a:pPr marL="0" marR="0" indent="0" algn="ctr" defTabSz="457200"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rgbClr val="3B6670"/>
                </a:solidFill>
                <a:effectLst/>
                <a:uFillTx/>
                <a:latin typeface="Verdana" panose="020B0604030504040204" pitchFamily="34" charset="0"/>
                <a:ea typeface="Verdana" panose="020B0604030504040204" pitchFamily="34" charset="0"/>
                <a:sym typeface="Calibri"/>
              </a:rPr>
              <a:t> </a:t>
            </a:r>
          </a:p>
        </p:txBody>
      </p:sp>
      <p:sp>
        <p:nvSpPr>
          <p:cNvPr id="12" name="TextBox 11">
            <a:extLst>
              <a:ext uri="{FF2B5EF4-FFF2-40B4-BE49-F238E27FC236}">
                <a16:creationId xmlns:a16="http://schemas.microsoft.com/office/drawing/2014/main" id="{B588745C-4799-4119-8434-DB2F29DD7F72}"/>
              </a:ext>
            </a:extLst>
          </p:cNvPr>
          <p:cNvSpPr txBox="1"/>
          <p:nvPr/>
        </p:nvSpPr>
        <p:spPr>
          <a:xfrm>
            <a:off x="5392408" y="4196480"/>
            <a:ext cx="3358597" cy="15388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en-US" sz="1400" dirty="0">
                <a:solidFill>
                  <a:srgbClr val="3B6670"/>
                </a:solidFill>
                <a:latin typeface="Verdana" panose="020B0604030504040204" pitchFamily="34" charset="0"/>
                <a:ea typeface="Verdana" panose="020B0604030504040204" pitchFamily="34" charset="0"/>
              </a:rPr>
              <a:t>Offered in all </a:t>
            </a:r>
            <a:r>
              <a:rPr lang="en-US" sz="8000" b="1" dirty="0">
                <a:solidFill>
                  <a:srgbClr val="3B6670"/>
                </a:solidFill>
                <a:latin typeface="Verdana" panose="020B0604030504040204" pitchFamily="34" charset="0"/>
                <a:ea typeface="Verdana" panose="020B0604030504040204" pitchFamily="34" charset="0"/>
              </a:rPr>
              <a:t>77</a:t>
            </a:r>
            <a:br>
              <a:rPr lang="en-US" sz="1050" b="1" dirty="0">
                <a:solidFill>
                  <a:srgbClr val="3B6670"/>
                </a:solidFill>
                <a:latin typeface="Verdana" panose="020B0604030504040204" pitchFamily="34" charset="0"/>
                <a:ea typeface="Verdana" panose="020B0604030504040204" pitchFamily="34" charset="0"/>
              </a:rPr>
            </a:br>
            <a:r>
              <a:rPr lang="en-US" sz="1400" dirty="0">
                <a:solidFill>
                  <a:srgbClr val="3B6670"/>
                </a:solidFill>
                <a:latin typeface="Verdana" panose="020B0604030504040204" pitchFamily="34" charset="0"/>
                <a:ea typeface="Verdana" panose="020B0604030504040204" pitchFamily="34" charset="0"/>
              </a:rPr>
              <a:t>counties in Oklahoma</a:t>
            </a:r>
            <a:endParaRPr kumimoji="0" lang="en-US" sz="1400" i="0" u="none" strike="noStrike" cap="none" spc="0" normalizeH="0" baseline="0" dirty="0">
              <a:ln>
                <a:noFill/>
              </a:ln>
              <a:solidFill>
                <a:srgbClr val="3B6670"/>
              </a:solidFill>
              <a:effectLst/>
              <a:uFillTx/>
              <a:latin typeface="Verdana" panose="020B0604030504040204" pitchFamily="34" charset="0"/>
              <a:ea typeface="Verdana" panose="020B0604030504040204" pitchFamily="34" charset="0"/>
              <a:sym typeface="Calibri"/>
            </a:endParaRPr>
          </a:p>
        </p:txBody>
      </p:sp>
      <p:sp>
        <p:nvSpPr>
          <p:cNvPr id="15" name="Shape 122">
            <a:extLst>
              <a:ext uri="{FF2B5EF4-FFF2-40B4-BE49-F238E27FC236}">
                <a16:creationId xmlns:a16="http://schemas.microsoft.com/office/drawing/2014/main" id="{417D8F95-0A81-46BE-B4F7-0ECDE303561A}"/>
              </a:ext>
            </a:extLst>
          </p:cNvPr>
          <p:cNvSpPr/>
          <p:nvPr/>
        </p:nvSpPr>
        <p:spPr>
          <a:xfrm>
            <a:off x="142890" y="6568219"/>
            <a:ext cx="663000" cy="23083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900">
                <a:solidFill>
                  <a:srgbClr val="0B1F2D"/>
                </a:solidFill>
                <a:latin typeface="Verdana"/>
                <a:ea typeface="Verdana"/>
                <a:cs typeface="Verdana"/>
                <a:sym typeface="Verdana"/>
              </a:defRPr>
            </a:lvl1pPr>
          </a:lstStyle>
          <a:p>
            <a:r>
              <a:rPr lang="en-US" dirty="0">
                <a:solidFill>
                  <a:schemeClr val="tx1"/>
                </a:solidFill>
              </a:rPr>
              <a:t>MPP</a:t>
            </a:r>
            <a:r>
              <a:rPr dirty="0">
                <a:solidFill>
                  <a:schemeClr val="tx1"/>
                </a:solidFill>
              </a:rPr>
              <a:t> 20</a:t>
            </a:r>
            <a:r>
              <a:rPr lang="en-US" dirty="0">
                <a:solidFill>
                  <a:schemeClr val="tx1"/>
                </a:solidFill>
              </a:rPr>
              <a:t>21</a:t>
            </a:r>
            <a:endParaRPr dirty="0">
              <a:solidFill>
                <a:schemeClr val="tx1"/>
              </a:solidFill>
            </a:endParaRPr>
          </a:p>
        </p:txBody>
      </p:sp>
      <p:sp>
        <p:nvSpPr>
          <p:cNvPr id="16" name="Shape 121">
            <a:extLst>
              <a:ext uri="{FF2B5EF4-FFF2-40B4-BE49-F238E27FC236}">
                <a16:creationId xmlns:a16="http://schemas.microsoft.com/office/drawing/2014/main" id="{F7D5F55A-16E7-48DE-AD1F-9E3619771EFB}"/>
              </a:ext>
            </a:extLst>
          </p:cNvPr>
          <p:cNvSpPr/>
          <p:nvPr/>
        </p:nvSpPr>
        <p:spPr>
          <a:xfrm>
            <a:off x="8169444" y="6435479"/>
            <a:ext cx="917943" cy="36933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r">
              <a:defRPr sz="900">
                <a:solidFill>
                  <a:srgbClr val="0B1F2D"/>
                </a:solidFill>
                <a:latin typeface="Verdana"/>
                <a:ea typeface="Verdana"/>
                <a:cs typeface="Verdana"/>
                <a:sym typeface="Verdana"/>
              </a:defRPr>
            </a:lvl1pPr>
          </a:lstStyle>
          <a:p>
            <a:endParaRPr lang="en-US" dirty="0">
              <a:solidFill>
                <a:schemeClr val="tx1"/>
              </a:solidFill>
            </a:endParaRPr>
          </a:p>
          <a:p>
            <a:r>
              <a:rPr lang="en-US" dirty="0">
                <a:solidFill>
                  <a:schemeClr val="tx1"/>
                </a:solidFill>
              </a:rPr>
              <a:t>MLGMH21-ST </a:t>
            </a:r>
            <a:endParaRPr dirty="0">
              <a:solidFill>
                <a:schemeClr val="tx1"/>
              </a:solidFill>
            </a:endParaRPr>
          </a:p>
        </p:txBody>
      </p:sp>
      <p:pic>
        <p:nvPicPr>
          <p:cNvPr id="17" name="Picture 16">
            <a:extLst>
              <a:ext uri="{FF2B5EF4-FFF2-40B4-BE49-F238E27FC236}">
                <a16:creationId xmlns:a16="http://schemas.microsoft.com/office/drawing/2014/main" id="{DB4DE66C-C4C6-4CBC-99C2-68B2CC5FA44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74037" y="5547658"/>
            <a:ext cx="1409229" cy="1409229"/>
          </a:xfrm>
          <a:prstGeom prst="rect">
            <a:avLst/>
          </a:prstGeom>
        </p:spPr>
      </p:pic>
      <p:pic>
        <p:nvPicPr>
          <p:cNvPr id="2" name="Recorded Sound">
            <a:hlinkClick r:id="" action="ppaction://media"/>
            <a:extLst>
              <a:ext uri="{FF2B5EF4-FFF2-40B4-BE49-F238E27FC236}">
                <a16:creationId xmlns:a16="http://schemas.microsoft.com/office/drawing/2014/main" id="{0F48CFE9-7ED5-4188-B75D-563DDA4067A2}"/>
              </a:ext>
            </a:extLst>
          </p:cNvPr>
          <p:cNvPicPr>
            <a:picLocks noChangeAspect="1"/>
          </p:cNvPicPr>
          <p:nvPr>
            <a:audioFile r:link="rId2"/>
            <p:extLst>
              <p:ext uri="{DAA4B4D4-6D71-4841-9C94-3DE7FCFB9230}">
                <p14:media xmlns:p14="http://schemas.microsoft.com/office/powerpoint/2010/main" r:embed="rId3">
                  <p14:trim st="1400" end="148800.4081"/>
                  <p14:fade in="1250" out="500"/>
                </p14:media>
              </p:ext>
            </p:extLst>
          </p:nvPr>
        </p:nvPicPr>
        <p:blipFill>
          <a:blip r:embed="rId8"/>
          <a:stretch>
            <a:fillRect/>
          </a:stretch>
        </p:blipFill>
        <p:spPr>
          <a:xfrm>
            <a:off x="716328" y="5978893"/>
            <a:ext cx="609600" cy="609600"/>
          </a:xfrm>
          <a:prstGeom prst="rect">
            <a:avLst/>
          </a:prstGeom>
        </p:spPr>
      </p:pic>
    </p:spTree>
    <p:custDataLst>
      <p:tags r:id="rId1"/>
    </p:custDataLst>
    <p:extLst>
      <p:ext uri="{BB962C8B-B14F-4D97-AF65-F5344CB8AC3E}">
        <p14:creationId xmlns:p14="http://schemas.microsoft.com/office/powerpoint/2010/main" val="3053228361"/>
      </p:ext>
    </p:extLst>
  </p:cSld>
  <p:clrMapOvr>
    <a:masterClrMapping/>
  </p:clrMapOvr>
  <mc:AlternateContent xmlns:mc="http://schemas.openxmlformats.org/markup-compatibility/2006" xmlns:p14="http://schemas.microsoft.com/office/powerpoint/2010/main">
    <mc:Choice Requires="p14">
      <p:transition p14:dur="10" advClick="0" advTm="33000"/>
    </mc:Choice>
    <mc:Fallback xmlns="">
      <p:transition advClick="0" advTm="3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6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3371" objId="2"/>
        <p14:stopEvt time="36863" objId="2"/>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47293"/>
            <a:ext cx="9144000" cy="1219200"/>
          </a:xfrm>
          <a:prstGeom prst="rect">
            <a:avLst/>
          </a:prstGeom>
          <a:solidFill>
            <a:srgbClr val="7FA9AE"/>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11" name="Shape 210">
            <a:extLst>
              <a:ext uri="{FF2B5EF4-FFF2-40B4-BE49-F238E27FC236}">
                <a16:creationId xmlns:a16="http://schemas.microsoft.com/office/drawing/2014/main" id="{5E25E82D-973B-4349-B090-2878AFE63085}"/>
              </a:ext>
            </a:extLst>
          </p:cNvPr>
          <p:cNvSpPr/>
          <p:nvPr/>
        </p:nvSpPr>
        <p:spPr>
          <a:xfrm>
            <a:off x="-46872" y="2849363"/>
            <a:ext cx="1699543" cy="600164"/>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500" b="1">
                <a:solidFill>
                  <a:srgbClr val="9F4E1F"/>
                </a:solidFill>
                <a:latin typeface="Verdana"/>
                <a:ea typeface="Verdana"/>
                <a:cs typeface="Verdana"/>
                <a:sym typeface="Verdana"/>
              </a:defRPr>
            </a:pPr>
            <a:r>
              <a:rPr sz="1100" dirty="0">
                <a:solidFill>
                  <a:srgbClr val="232323"/>
                </a:solidFill>
              </a:rPr>
              <a:t>Unlimited </a:t>
            </a:r>
            <a:r>
              <a:rPr sz="1100" baseline="29600" dirty="0">
                <a:solidFill>
                  <a:srgbClr val="232323"/>
                </a:solidFill>
              </a:rPr>
              <a:t>$</a:t>
            </a:r>
            <a:r>
              <a:rPr sz="1100" dirty="0">
                <a:solidFill>
                  <a:srgbClr val="232323"/>
                </a:solidFill>
              </a:rPr>
              <a:t>0 </a:t>
            </a:r>
            <a:br>
              <a:rPr lang="en-US" sz="1100" dirty="0">
                <a:solidFill>
                  <a:srgbClr val="232323"/>
                </a:solidFill>
              </a:rPr>
            </a:br>
            <a:r>
              <a:rPr sz="1100" dirty="0">
                <a:solidFill>
                  <a:srgbClr val="232323"/>
                </a:solidFill>
              </a:rPr>
              <a:t>Primary Care</a:t>
            </a:r>
            <a:br>
              <a:rPr lang="en-US" sz="1100" dirty="0">
                <a:solidFill>
                  <a:srgbClr val="232323"/>
                </a:solidFill>
              </a:rPr>
            </a:br>
            <a:r>
              <a:rPr sz="1100" dirty="0">
                <a:solidFill>
                  <a:srgbClr val="232323"/>
                </a:solidFill>
              </a:rPr>
              <a:t>Physician Visits</a:t>
            </a:r>
          </a:p>
        </p:txBody>
      </p:sp>
      <p:sp>
        <p:nvSpPr>
          <p:cNvPr id="21" name="Shape 214">
            <a:extLst>
              <a:ext uri="{FF2B5EF4-FFF2-40B4-BE49-F238E27FC236}">
                <a16:creationId xmlns:a16="http://schemas.microsoft.com/office/drawing/2014/main" id="{B3B5EB82-5441-4A5C-91D4-3EAB59477BD9}"/>
              </a:ext>
            </a:extLst>
          </p:cNvPr>
          <p:cNvSpPr/>
          <p:nvPr/>
        </p:nvSpPr>
        <p:spPr>
          <a:xfrm>
            <a:off x="1316273" y="2849363"/>
            <a:ext cx="1999212" cy="43088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500" b="1">
                <a:solidFill>
                  <a:srgbClr val="9F4E1F"/>
                </a:solidFill>
                <a:latin typeface="Verdana"/>
                <a:ea typeface="Verdana"/>
                <a:cs typeface="Verdana"/>
                <a:sym typeface="Verdana"/>
              </a:defRPr>
            </a:pPr>
            <a:r>
              <a:rPr lang="en-US" sz="1100" b="1" dirty="0">
                <a:solidFill>
                  <a:srgbClr val="232323"/>
                </a:solidFill>
              </a:rPr>
              <a:t>Zero </a:t>
            </a:r>
          </a:p>
          <a:p>
            <a:pPr algn="ctr">
              <a:defRPr sz="1500" b="1">
                <a:solidFill>
                  <a:srgbClr val="9F4E1F"/>
                </a:solidFill>
                <a:latin typeface="Verdana"/>
                <a:ea typeface="Verdana"/>
                <a:cs typeface="Verdana"/>
                <a:sym typeface="Verdana"/>
              </a:defRPr>
            </a:pPr>
            <a:r>
              <a:rPr lang="en-US" sz="1100" b="1" dirty="0">
                <a:solidFill>
                  <a:srgbClr val="232323"/>
                </a:solidFill>
              </a:rPr>
              <a:t>Deductibles</a:t>
            </a:r>
            <a:endParaRPr sz="1100" b="1" dirty="0">
              <a:solidFill>
                <a:srgbClr val="232323"/>
              </a:solidFill>
            </a:endParaRPr>
          </a:p>
        </p:txBody>
      </p:sp>
      <p:sp>
        <p:nvSpPr>
          <p:cNvPr id="22" name="Shape 219">
            <a:extLst>
              <a:ext uri="{FF2B5EF4-FFF2-40B4-BE49-F238E27FC236}">
                <a16:creationId xmlns:a16="http://schemas.microsoft.com/office/drawing/2014/main" id="{464C39DE-6B3B-4C6D-AFC7-85BA53EE79F3}"/>
              </a:ext>
            </a:extLst>
          </p:cNvPr>
          <p:cNvSpPr/>
          <p:nvPr/>
        </p:nvSpPr>
        <p:spPr>
          <a:xfrm>
            <a:off x="2957278" y="2849363"/>
            <a:ext cx="1699543" cy="43088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500" b="1">
                <a:solidFill>
                  <a:srgbClr val="9F4E1F"/>
                </a:solidFill>
                <a:latin typeface="Verdana"/>
                <a:ea typeface="Verdana"/>
                <a:cs typeface="Verdana"/>
                <a:sym typeface="Verdana"/>
              </a:defRPr>
            </a:pPr>
            <a:r>
              <a:rPr sz="1100" b="1" baseline="29600" dirty="0">
                <a:solidFill>
                  <a:srgbClr val="232323"/>
                </a:solidFill>
              </a:rPr>
              <a:t>$</a:t>
            </a:r>
            <a:r>
              <a:rPr sz="1100" b="1" dirty="0">
                <a:solidFill>
                  <a:srgbClr val="232323"/>
                </a:solidFill>
              </a:rPr>
              <a:t>25 Urgent </a:t>
            </a:r>
            <a:endParaRPr lang="en-US" sz="1100" b="1" dirty="0">
              <a:solidFill>
                <a:srgbClr val="232323"/>
              </a:solidFill>
            </a:endParaRPr>
          </a:p>
          <a:p>
            <a:pPr algn="ctr">
              <a:defRPr sz="1500" b="1">
                <a:solidFill>
                  <a:srgbClr val="9F4E1F"/>
                </a:solidFill>
                <a:latin typeface="Verdana"/>
                <a:ea typeface="Verdana"/>
                <a:cs typeface="Verdana"/>
                <a:sym typeface="Verdana"/>
              </a:defRPr>
            </a:pPr>
            <a:r>
              <a:rPr sz="1100" b="1" dirty="0">
                <a:solidFill>
                  <a:srgbClr val="232323"/>
                </a:solidFill>
              </a:rPr>
              <a:t>Care</a:t>
            </a:r>
            <a:r>
              <a:rPr lang="en-US" sz="1100" b="1" dirty="0">
                <a:solidFill>
                  <a:srgbClr val="232323"/>
                </a:solidFill>
              </a:rPr>
              <a:t> </a:t>
            </a:r>
            <a:r>
              <a:rPr sz="1100" b="1" dirty="0">
                <a:solidFill>
                  <a:srgbClr val="232323"/>
                </a:solidFill>
              </a:rPr>
              <a:t>Copay</a:t>
            </a:r>
          </a:p>
        </p:txBody>
      </p:sp>
      <p:sp>
        <p:nvSpPr>
          <p:cNvPr id="23" name="Shape 221">
            <a:extLst>
              <a:ext uri="{FF2B5EF4-FFF2-40B4-BE49-F238E27FC236}">
                <a16:creationId xmlns:a16="http://schemas.microsoft.com/office/drawing/2014/main" id="{6C9CDB74-387D-4CF4-8786-818BD070AE08}"/>
              </a:ext>
            </a:extLst>
          </p:cNvPr>
          <p:cNvSpPr/>
          <p:nvPr/>
        </p:nvSpPr>
        <p:spPr>
          <a:xfrm>
            <a:off x="3780821" y="2849363"/>
            <a:ext cx="3056060" cy="43088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1500" b="1">
                <a:solidFill>
                  <a:srgbClr val="9F4E1F"/>
                </a:solidFill>
                <a:latin typeface="Verdana"/>
                <a:ea typeface="Verdana"/>
                <a:cs typeface="Verdana"/>
                <a:sym typeface="Verdana"/>
              </a:defRPr>
            </a:pPr>
            <a:r>
              <a:rPr sz="1100" b="0" baseline="29600" dirty="0">
                <a:solidFill>
                  <a:srgbClr val="232323"/>
                </a:solidFill>
              </a:rPr>
              <a:t>$</a:t>
            </a:r>
            <a:r>
              <a:rPr sz="1100" b="1" dirty="0">
                <a:solidFill>
                  <a:srgbClr val="232323"/>
                </a:solidFill>
              </a:rPr>
              <a:t>500 Maternity </a:t>
            </a:r>
            <a:br>
              <a:rPr lang="en-US" sz="1100" b="1" dirty="0">
                <a:solidFill>
                  <a:srgbClr val="232323"/>
                </a:solidFill>
              </a:rPr>
            </a:br>
            <a:r>
              <a:rPr sz="1100" b="1" dirty="0">
                <a:solidFill>
                  <a:srgbClr val="232323"/>
                </a:solidFill>
              </a:rPr>
              <a:t>Delivery Copay</a:t>
            </a:r>
          </a:p>
        </p:txBody>
      </p:sp>
      <p:sp>
        <p:nvSpPr>
          <p:cNvPr id="24" name="Shape 222">
            <a:extLst>
              <a:ext uri="{FF2B5EF4-FFF2-40B4-BE49-F238E27FC236}">
                <a16:creationId xmlns:a16="http://schemas.microsoft.com/office/drawing/2014/main" id="{FF5AFC5D-0AE9-471E-908A-63F393C31F78}"/>
              </a:ext>
            </a:extLst>
          </p:cNvPr>
          <p:cNvSpPr/>
          <p:nvPr/>
        </p:nvSpPr>
        <p:spPr>
          <a:xfrm>
            <a:off x="7074787" y="2849363"/>
            <a:ext cx="2585677" cy="60016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defRPr sz="1500">
                <a:solidFill>
                  <a:srgbClr val="0B1F2D"/>
                </a:solidFill>
                <a:latin typeface="Verdana"/>
                <a:ea typeface="Verdana"/>
                <a:cs typeface="Verdana"/>
                <a:sym typeface="Verdana"/>
              </a:defRPr>
            </a:pPr>
            <a:r>
              <a:rPr sz="1100" b="1" dirty="0">
                <a:solidFill>
                  <a:srgbClr val="232323"/>
                </a:solidFill>
              </a:rPr>
              <a:t>GlobalFit</a:t>
            </a:r>
            <a:r>
              <a:rPr sz="1100" b="1" baseline="29600" dirty="0">
                <a:solidFill>
                  <a:srgbClr val="232323"/>
                </a:solidFill>
              </a:rPr>
              <a:t>® </a:t>
            </a:r>
            <a:br>
              <a:rPr lang="en-US" sz="1100" b="1" baseline="29600" dirty="0">
                <a:solidFill>
                  <a:srgbClr val="232323"/>
                </a:solidFill>
              </a:rPr>
            </a:br>
            <a:r>
              <a:rPr sz="1100" b="1" dirty="0">
                <a:solidFill>
                  <a:srgbClr val="232323"/>
                </a:solidFill>
              </a:rPr>
              <a:t>Gym Membership </a:t>
            </a:r>
            <a:endParaRPr lang="en-US" sz="1100" b="1" dirty="0">
              <a:solidFill>
                <a:srgbClr val="232323"/>
              </a:solidFill>
            </a:endParaRPr>
          </a:p>
          <a:p>
            <a:pPr algn="ctr">
              <a:defRPr sz="1500">
                <a:solidFill>
                  <a:srgbClr val="0B1F2D"/>
                </a:solidFill>
                <a:latin typeface="Verdana"/>
                <a:ea typeface="Verdana"/>
                <a:cs typeface="Verdana"/>
                <a:sym typeface="Verdana"/>
              </a:defRPr>
            </a:pPr>
            <a:r>
              <a:rPr sz="1100" b="1" dirty="0">
                <a:solidFill>
                  <a:srgbClr val="232323"/>
                </a:solidFill>
              </a:rPr>
              <a:t>Discounts</a:t>
            </a:r>
          </a:p>
        </p:txBody>
      </p:sp>
      <p:sp>
        <p:nvSpPr>
          <p:cNvPr id="25" name="Shape 217">
            <a:extLst>
              <a:ext uri="{FF2B5EF4-FFF2-40B4-BE49-F238E27FC236}">
                <a16:creationId xmlns:a16="http://schemas.microsoft.com/office/drawing/2014/main" id="{8D47AEC3-FA89-45B7-B8BE-741A18A4AD86}"/>
              </a:ext>
            </a:extLst>
          </p:cNvPr>
          <p:cNvSpPr/>
          <p:nvPr/>
        </p:nvSpPr>
        <p:spPr>
          <a:xfrm>
            <a:off x="5349400" y="2849363"/>
            <a:ext cx="3011813" cy="43088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500">
                <a:solidFill>
                  <a:srgbClr val="0B1F2D"/>
                </a:solidFill>
                <a:latin typeface="Verdana"/>
                <a:ea typeface="Verdana"/>
                <a:cs typeface="Verdana"/>
                <a:sym typeface="Verdana"/>
              </a:defRPr>
            </a:pPr>
            <a:r>
              <a:rPr lang="en-US" sz="1100" b="1" dirty="0">
                <a:solidFill>
                  <a:srgbClr val="232323"/>
                </a:solidFill>
              </a:rPr>
              <a:t>$10 Tier 1 </a:t>
            </a:r>
          </a:p>
          <a:p>
            <a:pPr algn="ctr">
              <a:defRPr sz="1500">
                <a:solidFill>
                  <a:srgbClr val="0B1F2D"/>
                </a:solidFill>
                <a:latin typeface="Verdana"/>
                <a:ea typeface="Verdana"/>
                <a:cs typeface="Verdana"/>
                <a:sym typeface="Verdana"/>
              </a:defRPr>
            </a:pPr>
            <a:r>
              <a:rPr lang="en-US" sz="1100" b="1" dirty="0">
                <a:solidFill>
                  <a:srgbClr val="232323"/>
                </a:solidFill>
              </a:rPr>
              <a:t>Generics</a:t>
            </a:r>
            <a:endParaRPr sz="1100" b="1" baseline="31999" dirty="0">
              <a:solidFill>
                <a:srgbClr val="232323"/>
              </a:solidFill>
            </a:endParaRPr>
          </a:p>
        </p:txBody>
      </p:sp>
      <p:pic>
        <p:nvPicPr>
          <p:cNvPr id="26" name="Picture 25">
            <a:extLst>
              <a:ext uri="{FF2B5EF4-FFF2-40B4-BE49-F238E27FC236}">
                <a16:creationId xmlns:a16="http://schemas.microsoft.com/office/drawing/2014/main" id="{BAE122B2-777B-44E5-8D4C-DA64CEAD5A6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85906" y="2018022"/>
            <a:ext cx="703151" cy="703151"/>
          </a:xfrm>
          <a:prstGeom prst="rect">
            <a:avLst/>
          </a:prstGeom>
        </p:spPr>
      </p:pic>
      <p:pic>
        <p:nvPicPr>
          <p:cNvPr id="27" name="Picture 26">
            <a:extLst>
              <a:ext uri="{FF2B5EF4-FFF2-40B4-BE49-F238E27FC236}">
                <a16:creationId xmlns:a16="http://schemas.microsoft.com/office/drawing/2014/main" id="{39535337-7BC1-4853-8EE8-9631B09FDA7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8988" y="2035960"/>
            <a:ext cx="703151" cy="703151"/>
          </a:xfrm>
          <a:prstGeom prst="rect">
            <a:avLst/>
          </a:prstGeom>
        </p:spPr>
      </p:pic>
      <p:pic>
        <p:nvPicPr>
          <p:cNvPr id="28" name="Picture 27">
            <a:extLst>
              <a:ext uri="{FF2B5EF4-FFF2-40B4-BE49-F238E27FC236}">
                <a16:creationId xmlns:a16="http://schemas.microsoft.com/office/drawing/2014/main" id="{25DCE5FD-9C60-4ECE-A22E-4B429E71B17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72072" y="2018022"/>
            <a:ext cx="703151" cy="703151"/>
          </a:xfrm>
          <a:prstGeom prst="rect">
            <a:avLst/>
          </a:prstGeom>
        </p:spPr>
      </p:pic>
      <p:pic>
        <p:nvPicPr>
          <p:cNvPr id="29" name="Picture 28">
            <a:extLst>
              <a:ext uri="{FF2B5EF4-FFF2-40B4-BE49-F238E27FC236}">
                <a16:creationId xmlns:a16="http://schemas.microsoft.com/office/drawing/2014/main" id="{D61D82FD-0F6D-4B88-8F4D-4BA7FAD2940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65156" y="2018022"/>
            <a:ext cx="703151" cy="703151"/>
          </a:xfrm>
          <a:prstGeom prst="rect">
            <a:avLst/>
          </a:prstGeom>
        </p:spPr>
      </p:pic>
      <p:pic>
        <p:nvPicPr>
          <p:cNvPr id="30" name="Picture 29">
            <a:extLst>
              <a:ext uri="{FF2B5EF4-FFF2-40B4-BE49-F238E27FC236}">
                <a16:creationId xmlns:a16="http://schemas.microsoft.com/office/drawing/2014/main" id="{F2513B30-4CAC-458B-B366-9D8BB1ADEFB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58240" y="1976935"/>
            <a:ext cx="703151" cy="703151"/>
          </a:xfrm>
          <a:prstGeom prst="rect">
            <a:avLst/>
          </a:prstGeom>
        </p:spPr>
      </p:pic>
      <p:pic>
        <p:nvPicPr>
          <p:cNvPr id="31" name="Picture 30">
            <a:extLst>
              <a:ext uri="{FF2B5EF4-FFF2-40B4-BE49-F238E27FC236}">
                <a16:creationId xmlns:a16="http://schemas.microsoft.com/office/drawing/2014/main" id="{881413C3-EDC0-4EEF-A054-BCA0ABDE7F0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51324" y="2018022"/>
            <a:ext cx="703151" cy="703151"/>
          </a:xfrm>
          <a:prstGeom prst="rect">
            <a:avLst/>
          </a:prstGeom>
        </p:spPr>
      </p:pic>
      <p:sp>
        <p:nvSpPr>
          <p:cNvPr id="33" name="Rectangle 32">
            <a:extLst>
              <a:ext uri="{FF2B5EF4-FFF2-40B4-BE49-F238E27FC236}">
                <a16:creationId xmlns:a16="http://schemas.microsoft.com/office/drawing/2014/main" id="{E80CB0B8-492E-4A51-8503-8C51D1D969D6}"/>
              </a:ext>
            </a:extLst>
          </p:cNvPr>
          <p:cNvSpPr/>
          <p:nvPr/>
        </p:nvSpPr>
        <p:spPr>
          <a:xfrm>
            <a:off x="4590159" y="3304081"/>
            <a:ext cx="4572000" cy="882293"/>
          </a:xfrm>
          <a:prstGeom prst="rect">
            <a:avLst/>
          </a:prstGeom>
        </p:spPr>
        <p:txBody>
          <a:bodyPr wrap="square">
            <a:spAutoFit/>
          </a:bodyPr>
          <a:lstStyle/>
          <a:p>
            <a:pPr algn="ctr"/>
            <a:r>
              <a:rPr lang="en-US" sz="1400" baseline="30000" dirty="0">
                <a:solidFill>
                  <a:srgbClr val="232323"/>
                </a:solidFill>
                <a:latin typeface="Verdana" panose="020B0604030504040204" pitchFamily="34" charset="0"/>
                <a:ea typeface="Verdana" panose="020B0604030504040204" pitchFamily="34" charset="0"/>
              </a:rPr>
              <a:t>for a 30-day supply</a:t>
            </a:r>
          </a:p>
          <a:p>
            <a:pPr algn="ctr"/>
            <a:endParaRPr lang="en-US" sz="1400" baseline="30000" dirty="0">
              <a:solidFill>
                <a:srgbClr val="232323"/>
              </a:solidFill>
              <a:latin typeface="Verdana" panose="020B0604030504040204" pitchFamily="34" charset="0"/>
              <a:ea typeface="Verdana" panose="020B0604030504040204" pitchFamily="34" charset="0"/>
            </a:endParaRPr>
          </a:p>
          <a:p>
            <a:pPr algn="ctr"/>
            <a:r>
              <a:rPr lang="en-US" sz="1400" baseline="30000" dirty="0">
                <a:solidFill>
                  <a:srgbClr val="232323"/>
                </a:solidFill>
                <a:latin typeface="Verdana" panose="020B0604030504040204" pitchFamily="34" charset="0"/>
                <a:ea typeface="Verdana" panose="020B0604030504040204" pitchFamily="34" charset="0"/>
              </a:rPr>
              <a:t>For most prescriptions, receive a three-months’ </a:t>
            </a:r>
          </a:p>
          <a:p>
            <a:pPr algn="ctr"/>
            <a:r>
              <a:rPr lang="en-US" sz="1400" baseline="30000" dirty="0">
                <a:solidFill>
                  <a:srgbClr val="232323"/>
                </a:solidFill>
                <a:latin typeface="Verdana" panose="020B0604030504040204" pitchFamily="34" charset="0"/>
                <a:ea typeface="Verdana" panose="020B0604030504040204" pitchFamily="34" charset="0"/>
              </a:rPr>
              <a:t>supply for only 2 copays using mail order</a:t>
            </a:r>
          </a:p>
          <a:p>
            <a:pPr algn="ctr"/>
            <a:endParaRPr lang="en-US" sz="1400" i="1" dirty="0">
              <a:solidFill>
                <a:srgbClr val="232323"/>
              </a:solidFill>
              <a:latin typeface="Verdana" panose="020B0604030504040204" pitchFamily="34" charset="0"/>
              <a:ea typeface="Verdana" panose="020B0604030504040204" pitchFamily="34" charset="0"/>
            </a:endParaRPr>
          </a:p>
        </p:txBody>
      </p:sp>
      <p:sp>
        <p:nvSpPr>
          <p:cNvPr id="34" name="TextBox 33">
            <a:extLst>
              <a:ext uri="{FF2B5EF4-FFF2-40B4-BE49-F238E27FC236}">
                <a16:creationId xmlns:a16="http://schemas.microsoft.com/office/drawing/2014/main" id="{B1AB2F30-CCD4-4049-86D1-AD63AC4B057D}"/>
              </a:ext>
            </a:extLst>
          </p:cNvPr>
          <p:cNvSpPr txBox="1"/>
          <p:nvPr/>
        </p:nvSpPr>
        <p:spPr>
          <a:xfrm>
            <a:off x="2214328" y="648260"/>
            <a:ext cx="6921790" cy="8720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3800" b="1" baseline="30000" dirty="0">
                <a:solidFill>
                  <a:schemeClr val="bg1"/>
                </a:solidFill>
                <a:latin typeface="Verdana" panose="020B0604030504040204" pitchFamily="34" charset="0"/>
                <a:ea typeface="Verdana" panose="020B0604030504040204" pitchFamily="34" charset="0"/>
                <a:cs typeface="Gotham Bold" pitchFamily="50" charset="0"/>
              </a:rPr>
              <a:t>We help you stay ahead of whatever life throws your way with:</a:t>
            </a:r>
          </a:p>
        </p:txBody>
      </p:sp>
      <p:sp>
        <p:nvSpPr>
          <p:cNvPr id="35" name="Rectangle 34">
            <a:extLst>
              <a:ext uri="{FF2B5EF4-FFF2-40B4-BE49-F238E27FC236}">
                <a16:creationId xmlns:a16="http://schemas.microsoft.com/office/drawing/2014/main" id="{33BC47F8-B000-4CD0-B6C5-0542542B8BC3}"/>
              </a:ext>
            </a:extLst>
          </p:cNvPr>
          <p:cNvSpPr/>
          <p:nvPr/>
        </p:nvSpPr>
        <p:spPr>
          <a:xfrm>
            <a:off x="444735" y="6277238"/>
            <a:ext cx="8254530" cy="577081"/>
          </a:xfrm>
          <a:prstGeom prst="rect">
            <a:avLst/>
          </a:prstGeom>
        </p:spPr>
        <p:txBody>
          <a:bodyPr wrap="square">
            <a:spAutoFit/>
          </a:bodyPr>
          <a:lstStyle/>
          <a:p>
            <a:pPr algn="ctr"/>
            <a:endParaRPr lang="en-US" sz="1050" dirty="0">
              <a:solidFill>
                <a:srgbClr val="232323"/>
              </a:solidFill>
              <a:latin typeface="Verdana" panose="020B0604030504040204" pitchFamily="34" charset="0"/>
              <a:ea typeface="Verdana" panose="020B0604030504040204" pitchFamily="34" charset="0"/>
            </a:endParaRPr>
          </a:p>
          <a:p>
            <a:pPr algn="ctr"/>
            <a:r>
              <a:rPr lang="en-US" sz="1050" dirty="0">
                <a:solidFill>
                  <a:srgbClr val="232323"/>
                </a:solidFill>
                <a:latin typeface="Verdana" panose="020B0604030504040204" pitchFamily="34" charset="0"/>
                <a:ea typeface="Verdana" panose="020B0604030504040204" pitchFamily="34" charset="0"/>
              </a:rPr>
              <a:t>For complete listing of plan benefits and administration go to our website </a:t>
            </a:r>
          </a:p>
          <a:p>
            <a:pPr algn="ctr"/>
            <a:r>
              <a:rPr lang="en-US" sz="1050" dirty="0">
                <a:solidFill>
                  <a:srgbClr val="232323"/>
                </a:solidFill>
                <a:latin typeface="Verdana" panose="020B0604030504040204" pitchFamily="34" charset="0"/>
                <a:ea typeface="Verdana" panose="020B0604030504040204" pitchFamily="34" charset="0"/>
              </a:rPr>
              <a:t>www.GlobalHealth.com/state/member-materials/.</a:t>
            </a:r>
          </a:p>
        </p:txBody>
      </p:sp>
      <p:pic>
        <p:nvPicPr>
          <p:cNvPr id="40" name="pasted-image.pdf">
            <a:extLst>
              <a:ext uri="{FF2B5EF4-FFF2-40B4-BE49-F238E27FC236}">
                <a16:creationId xmlns:a16="http://schemas.microsoft.com/office/drawing/2014/main" id="{BD514197-9E99-43E4-9229-E85B2AFE7412}"/>
              </a:ext>
            </a:extLst>
          </p:cNvPr>
          <p:cNvPicPr>
            <a:picLocks noChangeAspect="1"/>
          </p:cNvPicPr>
          <p:nvPr/>
        </p:nvPicPr>
        <p:blipFill>
          <a:blip r:embed="rId12"/>
          <a:stretch>
            <a:fillRect/>
          </a:stretch>
        </p:blipFill>
        <p:spPr>
          <a:xfrm>
            <a:off x="957486" y="4165693"/>
            <a:ext cx="7229028" cy="42834"/>
          </a:xfrm>
          <a:prstGeom prst="rect">
            <a:avLst/>
          </a:prstGeom>
          <a:ln w="12700">
            <a:miter lim="400000"/>
          </a:ln>
        </p:spPr>
      </p:pic>
      <p:sp>
        <p:nvSpPr>
          <p:cNvPr id="51" name="Shape 223">
            <a:extLst>
              <a:ext uri="{FF2B5EF4-FFF2-40B4-BE49-F238E27FC236}">
                <a16:creationId xmlns:a16="http://schemas.microsoft.com/office/drawing/2014/main" id="{228377A7-8035-4860-9834-E289825C4F8B}"/>
              </a:ext>
            </a:extLst>
          </p:cNvPr>
          <p:cNvSpPr/>
          <p:nvPr/>
        </p:nvSpPr>
        <p:spPr>
          <a:xfrm>
            <a:off x="848180" y="4330992"/>
            <a:ext cx="7766808" cy="138499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1500">
                <a:solidFill>
                  <a:srgbClr val="0B1F2D"/>
                </a:solidFill>
                <a:latin typeface="Verdana"/>
                <a:ea typeface="Verdana"/>
                <a:cs typeface="Verdana"/>
                <a:sym typeface="Verdana"/>
              </a:defRPr>
            </a:pPr>
            <a:r>
              <a:rPr sz="1200" dirty="0">
                <a:solidFill>
                  <a:srgbClr val="232323"/>
                </a:solidFill>
              </a:rPr>
              <a:t>Specialty </a:t>
            </a:r>
            <a:r>
              <a:rPr lang="en-US" sz="1200" dirty="0">
                <a:solidFill>
                  <a:srgbClr val="232323"/>
                </a:solidFill>
              </a:rPr>
              <a:t>Sc</a:t>
            </a:r>
            <a:r>
              <a:rPr sz="1200" dirty="0">
                <a:solidFill>
                  <a:srgbClr val="232323"/>
                </a:solidFill>
              </a:rPr>
              <a:t>ans</a:t>
            </a:r>
            <a:r>
              <a:rPr lang="en-US" sz="1200" dirty="0">
                <a:solidFill>
                  <a:srgbClr val="232323"/>
                </a:solidFill>
              </a:rPr>
              <a:t>:</a:t>
            </a:r>
          </a:p>
          <a:p>
            <a:pPr marL="531394" lvl="1" indent="-150394">
              <a:buSzPct val="100000"/>
              <a:buChar char="•"/>
              <a:defRPr sz="1500">
                <a:solidFill>
                  <a:srgbClr val="0B1F2D"/>
                </a:solidFill>
                <a:latin typeface="Verdana"/>
                <a:ea typeface="Verdana"/>
                <a:cs typeface="Verdana"/>
                <a:sym typeface="Verdana"/>
              </a:defRPr>
            </a:pPr>
            <a:r>
              <a:rPr lang="en-US" sz="1200" dirty="0">
                <a:solidFill>
                  <a:srgbClr val="232323"/>
                </a:solidFill>
                <a:latin typeface="Verdana" panose="020B0604030504040204" pitchFamily="34" charset="0"/>
                <a:ea typeface="Verdana" panose="020B0604030504040204" pitchFamily="34" charset="0"/>
              </a:rPr>
              <a:t>$</a:t>
            </a:r>
            <a:r>
              <a:rPr lang="en-US" sz="1200" dirty="0">
                <a:solidFill>
                  <a:srgbClr val="232323"/>
                </a:solidFill>
              </a:rPr>
              <a:t>250 each in a preferred facility</a:t>
            </a:r>
          </a:p>
          <a:p>
            <a:pPr lvl="1" indent="384047">
              <a:defRPr sz="1500">
                <a:solidFill>
                  <a:srgbClr val="0B1F2D"/>
                </a:solidFill>
                <a:latin typeface="Verdana"/>
                <a:ea typeface="Verdana"/>
                <a:cs typeface="Verdana"/>
                <a:sym typeface="Verdana"/>
              </a:defRPr>
            </a:pPr>
            <a:r>
              <a:rPr sz="1200" dirty="0">
                <a:solidFill>
                  <a:srgbClr val="232323"/>
                </a:solidFill>
              </a:rPr>
              <a:t>• </a:t>
            </a:r>
            <a:r>
              <a:rPr lang="en-US" sz="1200" dirty="0">
                <a:solidFill>
                  <a:srgbClr val="232323"/>
                </a:solidFill>
                <a:latin typeface="Verdana" panose="020B0604030504040204" pitchFamily="34" charset="0"/>
                <a:ea typeface="Verdana" panose="020B0604030504040204" pitchFamily="34" charset="0"/>
              </a:rPr>
              <a:t>$</a:t>
            </a:r>
            <a:r>
              <a:rPr sz="1200" dirty="0">
                <a:solidFill>
                  <a:srgbClr val="232323"/>
                </a:solidFill>
              </a:rPr>
              <a:t>750 each in a non-preferred facility</a:t>
            </a:r>
            <a:endParaRPr lang="en-US" sz="1200" dirty="0">
              <a:solidFill>
                <a:srgbClr val="232323"/>
              </a:solidFill>
            </a:endParaRPr>
          </a:p>
          <a:p>
            <a:pPr lvl="1" indent="384047">
              <a:defRPr sz="1500">
                <a:solidFill>
                  <a:srgbClr val="0B1F2D"/>
                </a:solidFill>
                <a:latin typeface="Verdana"/>
                <a:ea typeface="Verdana"/>
                <a:cs typeface="Verdana"/>
                <a:sym typeface="Verdana"/>
              </a:defRPr>
            </a:pPr>
            <a:endParaRPr lang="en-US" sz="1200" dirty="0">
              <a:solidFill>
                <a:srgbClr val="232323"/>
              </a:solidFill>
            </a:endParaRPr>
          </a:p>
          <a:p>
            <a:pPr lvl="1" indent="0">
              <a:defRPr sz="1500">
                <a:solidFill>
                  <a:srgbClr val="0B1F2D"/>
                </a:solidFill>
                <a:latin typeface="Verdana"/>
                <a:ea typeface="Verdana"/>
                <a:cs typeface="Verdana"/>
                <a:sym typeface="Verdana"/>
              </a:defRPr>
            </a:pPr>
            <a:r>
              <a:rPr lang="en-US" sz="1200" dirty="0">
                <a:solidFill>
                  <a:srgbClr val="232323"/>
                </a:solidFill>
                <a:latin typeface="Verdana"/>
                <a:ea typeface="Verdana"/>
              </a:rPr>
              <a:t>Outpatient Surgery:</a:t>
            </a:r>
          </a:p>
          <a:p>
            <a:pPr marL="531394" lvl="1" indent="-150394">
              <a:buSzPct val="100000"/>
              <a:buFontTx/>
              <a:buChar char="•"/>
              <a:defRPr sz="1500">
                <a:solidFill>
                  <a:srgbClr val="0B1F2D"/>
                </a:solidFill>
                <a:latin typeface="Verdana"/>
                <a:ea typeface="Verdana"/>
                <a:cs typeface="Verdana"/>
                <a:sym typeface="Verdana"/>
              </a:defRPr>
            </a:pPr>
            <a:r>
              <a:rPr lang="en-US" sz="1200" dirty="0">
                <a:solidFill>
                  <a:srgbClr val="232323"/>
                </a:solidFill>
                <a:latin typeface="Verdana"/>
                <a:ea typeface="Verdana"/>
              </a:rPr>
              <a:t>$300 each in a preferred facility</a:t>
            </a:r>
          </a:p>
          <a:p>
            <a:pPr marL="531394" lvl="1" indent="-150394">
              <a:buSzPct val="100000"/>
              <a:buFontTx/>
              <a:buChar char="•"/>
              <a:defRPr sz="1500">
                <a:solidFill>
                  <a:srgbClr val="0B1F2D"/>
                </a:solidFill>
                <a:latin typeface="Verdana"/>
                <a:ea typeface="Verdana"/>
                <a:cs typeface="Verdana"/>
                <a:sym typeface="Verdana"/>
              </a:defRPr>
            </a:pPr>
            <a:r>
              <a:rPr lang="en-US" sz="1200" dirty="0">
                <a:solidFill>
                  <a:srgbClr val="232323"/>
                </a:solidFill>
                <a:latin typeface="Verdana"/>
                <a:ea typeface="Verdana"/>
              </a:rPr>
              <a:t>$800 each in a non-preferred facility </a:t>
            </a:r>
            <a:endParaRPr sz="1200" dirty="0">
              <a:solidFill>
                <a:srgbClr val="232323"/>
              </a:solidFill>
              <a:latin typeface="Verdana"/>
              <a:ea typeface="Verdana"/>
            </a:endParaRPr>
          </a:p>
        </p:txBody>
      </p:sp>
      <p:pic>
        <p:nvPicPr>
          <p:cNvPr id="52" name="pasted-image.pdf">
            <a:extLst>
              <a:ext uri="{FF2B5EF4-FFF2-40B4-BE49-F238E27FC236}">
                <a16:creationId xmlns:a16="http://schemas.microsoft.com/office/drawing/2014/main" id="{7022889C-9275-4BC3-85D0-2E3BA22234DF}"/>
              </a:ext>
            </a:extLst>
          </p:cNvPr>
          <p:cNvPicPr>
            <a:picLocks noChangeAspect="1"/>
          </p:cNvPicPr>
          <p:nvPr/>
        </p:nvPicPr>
        <p:blipFill>
          <a:blip r:embed="rId13"/>
          <a:stretch>
            <a:fillRect/>
          </a:stretch>
        </p:blipFill>
        <p:spPr>
          <a:xfrm>
            <a:off x="735647" y="4394204"/>
            <a:ext cx="140630" cy="151421"/>
          </a:xfrm>
          <a:prstGeom prst="rect">
            <a:avLst/>
          </a:prstGeom>
          <a:ln w="12700">
            <a:miter lim="400000"/>
          </a:ln>
        </p:spPr>
      </p:pic>
      <p:sp>
        <p:nvSpPr>
          <p:cNvPr id="53" name="Shape 224">
            <a:extLst>
              <a:ext uri="{FF2B5EF4-FFF2-40B4-BE49-F238E27FC236}">
                <a16:creationId xmlns:a16="http://schemas.microsoft.com/office/drawing/2014/main" id="{C89294BD-8BCD-4FB6-9552-FEAF0DB1037D}"/>
              </a:ext>
            </a:extLst>
          </p:cNvPr>
          <p:cNvSpPr/>
          <p:nvPr/>
        </p:nvSpPr>
        <p:spPr>
          <a:xfrm>
            <a:off x="912643" y="5765079"/>
            <a:ext cx="7766808" cy="83099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1500">
                <a:solidFill>
                  <a:srgbClr val="0B1F2D"/>
                </a:solidFill>
                <a:latin typeface="Verdana"/>
                <a:ea typeface="Verdana"/>
                <a:cs typeface="Verdana"/>
                <a:sym typeface="Verdana"/>
              </a:defRPr>
            </a:pPr>
            <a:r>
              <a:rPr sz="1200" dirty="0">
                <a:solidFill>
                  <a:srgbClr val="232323"/>
                </a:solidFill>
              </a:rPr>
              <a:t>Inpatient </a:t>
            </a:r>
            <a:r>
              <a:rPr lang="en-US" sz="1200" dirty="0">
                <a:solidFill>
                  <a:srgbClr val="232323"/>
                </a:solidFill>
              </a:rPr>
              <a:t>H</a:t>
            </a:r>
            <a:r>
              <a:rPr sz="1200" dirty="0">
                <a:solidFill>
                  <a:srgbClr val="232323"/>
                </a:solidFill>
              </a:rPr>
              <a:t>ospital:</a:t>
            </a:r>
          </a:p>
          <a:p>
            <a:pPr marL="531394" lvl="3" indent="-150394">
              <a:buSzPct val="100000"/>
              <a:buChar char="•"/>
              <a:defRPr sz="1500">
                <a:solidFill>
                  <a:srgbClr val="0B1F2D"/>
                </a:solidFill>
                <a:latin typeface="Verdana"/>
                <a:ea typeface="Verdana"/>
                <a:cs typeface="Verdana"/>
                <a:sym typeface="Verdana"/>
              </a:defRPr>
            </a:pPr>
            <a:r>
              <a:rPr lang="en-US" sz="1200" dirty="0">
                <a:solidFill>
                  <a:srgbClr val="232323"/>
                </a:solidFill>
                <a:latin typeface="Verdana" panose="020B0604030504040204" pitchFamily="34" charset="0"/>
                <a:ea typeface="Verdana" panose="020B0604030504040204" pitchFamily="34" charset="0"/>
              </a:rPr>
              <a:t>$</a:t>
            </a:r>
            <a:r>
              <a:rPr lang="en-US" sz="1200" dirty="0">
                <a:solidFill>
                  <a:srgbClr val="232323"/>
                </a:solidFill>
              </a:rPr>
              <a:t>300</a:t>
            </a:r>
            <a:r>
              <a:rPr sz="1200" dirty="0">
                <a:solidFill>
                  <a:srgbClr val="232323"/>
                </a:solidFill>
              </a:rPr>
              <a:t> per day</a:t>
            </a:r>
            <a:r>
              <a:rPr lang="en-US" sz="1200" dirty="0">
                <a:solidFill>
                  <a:srgbClr val="232323"/>
                </a:solidFill>
              </a:rPr>
              <a:t>; </a:t>
            </a:r>
            <a:br>
              <a:rPr lang="en-US" sz="1200" dirty="0">
                <a:solidFill>
                  <a:srgbClr val="232323"/>
                </a:solidFill>
              </a:rPr>
            </a:br>
            <a:r>
              <a:rPr lang="en-US" sz="1200" dirty="0">
                <a:solidFill>
                  <a:srgbClr val="232323"/>
                </a:solidFill>
                <a:latin typeface="Verdana" panose="020B0604030504040204" pitchFamily="34" charset="0"/>
                <a:ea typeface="Verdana" panose="020B0604030504040204" pitchFamily="34" charset="0"/>
              </a:rPr>
              <a:t>$</a:t>
            </a:r>
            <a:r>
              <a:rPr lang="en-US" sz="1200" dirty="0">
                <a:solidFill>
                  <a:srgbClr val="232323"/>
                </a:solidFill>
              </a:rPr>
              <a:t>900</a:t>
            </a:r>
            <a:r>
              <a:rPr sz="1200" dirty="0">
                <a:solidFill>
                  <a:srgbClr val="232323"/>
                </a:solidFill>
              </a:rPr>
              <a:t> maximum per admission</a:t>
            </a:r>
            <a:r>
              <a:rPr lang="en-US" sz="1200" dirty="0">
                <a:solidFill>
                  <a:srgbClr val="232323"/>
                </a:solidFill>
              </a:rPr>
              <a:t> </a:t>
            </a:r>
            <a:br>
              <a:rPr lang="en-US" sz="1200" dirty="0">
                <a:solidFill>
                  <a:srgbClr val="232323"/>
                </a:solidFill>
              </a:rPr>
            </a:br>
            <a:endParaRPr sz="1200" dirty="0">
              <a:solidFill>
                <a:srgbClr val="232323"/>
              </a:solidFill>
            </a:endParaRPr>
          </a:p>
        </p:txBody>
      </p:sp>
      <p:pic>
        <p:nvPicPr>
          <p:cNvPr id="54" name="pasted-image.pdf">
            <a:extLst>
              <a:ext uri="{FF2B5EF4-FFF2-40B4-BE49-F238E27FC236}">
                <a16:creationId xmlns:a16="http://schemas.microsoft.com/office/drawing/2014/main" id="{B97C7C67-DBAD-49EF-A52B-6FC296153B72}"/>
              </a:ext>
            </a:extLst>
          </p:cNvPr>
          <p:cNvPicPr>
            <a:picLocks noChangeAspect="1"/>
          </p:cNvPicPr>
          <p:nvPr/>
        </p:nvPicPr>
        <p:blipFill>
          <a:blip r:embed="rId13"/>
          <a:stretch>
            <a:fillRect/>
          </a:stretch>
        </p:blipFill>
        <p:spPr>
          <a:xfrm>
            <a:off x="735647" y="5826345"/>
            <a:ext cx="140630" cy="151421"/>
          </a:xfrm>
          <a:prstGeom prst="rect">
            <a:avLst/>
          </a:prstGeom>
          <a:ln w="12700">
            <a:miter lim="400000"/>
          </a:ln>
        </p:spPr>
      </p:pic>
      <p:sp>
        <p:nvSpPr>
          <p:cNvPr id="56" name="Shape 217">
            <a:extLst>
              <a:ext uri="{FF2B5EF4-FFF2-40B4-BE49-F238E27FC236}">
                <a16:creationId xmlns:a16="http://schemas.microsoft.com/office/drawing/2014/main" id="{B72BD3A8-2BBB-430E-B617-430107AD8B04}"/>
              </a:ext>
            </a:extLst>
          </p:cNvPr>
          <p:cNvSpPr/>
          <p:nvPr/>
        </p:nvSpPr>
        <p:spPr>
          <a:xfrm>
            <a:off x="5603175" y="5093501"/>
            <a:ext cx="3011813" cy="27699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1500" b="1">
                <a:solidFill>
                  <a:srgbClr val="9F4E1F"/>
                </a:solidFill>
                <a:latin typeface="Verdana"/>
                <a:ea typeface="Verdana"/>
                <a:cs typeface="Verdana"/>
                <a:sym typeface="Verdana"/>
              </a:defRPr>
            </a:pPr>
            <a:r>
              <a:rPr lang="en-US" sz="1200" b="0" dirty="0">
                <a:solidFill>
                  <a:srgbClr val="232323"/>
                </a:solidFill>
                <a:latin typeface="Verdana" panose="020B0604030504040204" pitchFamily="34" charset="0"/>
                <a:ea typeface="Verdana" panose="020B0604030504040204" pitchFamily="34" charset="0"/>
              </a:rPr>
              <a:t>$</a:t>
            </a:r>
            <a:r>
              <a:rPr lang="en-US" sz="1200" b="0" dirty="0">
                <a:solidFill>
                  <a:srgbClr val="232323"/>
                </a:solidFill>
              </a:rPr>
              <a:t>50 Specialist Visits</a:t>
            </a:r>
          </a:p>
        </p:txBody>
      </p:sp>
      <p:pic>
        <p:nvPicPr>
          <p:cNvPr id="57" name="pasted-image.pdf">
            <a:extLst>
              <a:ext uri="{FF2B5EF4-FFF2-40B4-BE49-F238E27FC236}">
                <a16:creationId xmlns:a16="http://schemas.microsoft.com/office/drawing/2014/main" id="{5ECE582C-8EBC-4F0B-AD70-1901CF52B032}"/>
              </a:ext>
            </a:extLst>
          </p:cNvPr>
          <p:cNvPicPr>
            <a:picLocks noChangeAspect="1"/>
          </p:cNvPicPr>
          <p:nvPr/>
        </p:nvPicPr>
        <p:blipFill>
          <a:blip r:embed="rId13"/>
          <a:stretch>
            <a:fillRect/>
          </a:stretch>
        </p:blipFill>
        <p:spPr>
          <a:xfrm>
            <a:off x="5431642" y="5816533"/>
            <a:ext cx="140630" cy="151421"/>
          </a:xfrm>
          <a:prstGeom prst="rect">
            <a:avLst/>
          </a:prstGeom>
          <a:ln w="12700">
            <a:miter lim="400000"/>
          </a:ln>
        </p:spPr>
      </p:pic>
      <p:sp>
        <p:nvSpPr>
          <p:cNvPr id="58" name="Rectangle 57">
            <a:extLst>
              <a:ext uri="{FF2B5EF4-FFF2-40B4-BE49-F238E27FC236}">
                <a16:creationId xmlns:a16="http://schemas.microsoft.com/office/drawing/2014/main" id="{AA4808E5-8EF7-43EA-8788-F13A93177AEC}"/>
              </a:ext>
            </a:extLst>
          </p:cNvPr>
          <p:cNvSpPr/>
          <p:nvPr/>
        </p:nvSpPr>
        <p:spPr>
          <a:xfrm>
            <a:off x="5547274" y="5753743"/>
            <a:ext cx="2371162" cy="276999"/>
          </a:xfrm>
          <a:prstGeom prst="rect">
            <a:avLst/>
          </a:prstGeom>
        </p:spPr>
        <p:txBody>
          <a:bodyPr wrap="none">
            <a:spAutoFit/>
          </a:bodyPr>
          <a:lstStyle/>
          <a:p>
            <a:r>
              <a:rPr lang="en-US" sz="1200" dirty="0">
                <a:solidFill>
                  <a:srgbClr val="232323"/>
                </a:solidFill>
                <a:latin typeface="Verdana" panose="020B0604030504040204" pitchFamily="34" charset="0"/>
                <a:ea typeface="Verdana" panose="020B0604030504040204" pitchFamily="34" charset="0"/>
              </a:rPr>
              <a:t>$35 Physical Therapy Copay</a:t>
            </a:r>
          </a:p>
        </p:txBody>
      </p:sp>
      <p:sp>
        <p:nvSpPr>
          <p:cNvPr id="59" name="Shape 220">
            <a:extLst>
              <a:ext uri="{FF2B5EF4-FFF2-40B4-BE49-F238E27FC236}">
                <a16:creationId xmlns:a16="http://schemas.microsoft.com/office/drawing/2014/main" id="{472E25E9-D56B-4F3B-B81F-0D20AF1897E1}"/>
              </a:ext>
            </a:extLst>
          </p:cNvPr>
          <p:cNvSpPr/>
          <p:nvPr/>
        </p:nvSpPr>
        <p:spPr>
          <a:xfrm>
            <a:off x="5593671" y="4415319"/>
            <a:ext cx="2321167" cy="27699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1500" b="1">
                <a:solidFill>
                  <a:srgbClr val="9F4E1F"/>
                </a:solidFill>
                <a:latin typeface="Verdana"/>
                <a:ea typeface="Verdana"/>
                <a:cs typeface="Verdana"/>
                <a:sym typeface="Verdana"/>
              </a:defRPr>
            </a:pPr>
            <a:r>
              <a:rPr lang="en-US" sz="1200" b="0" dirty="0">
                <a:solidFill>
                  <a:srgbClr val="232323"/>
                </a:solidFill>
                <a:latin typeface="Verdana" panose="020B0604030504040204" pitchFamily="34" charset="0"/>
                <a:ea typeface="Verdana" panose="020B0604030504040204" pitchFamily="34" charset="0"/>
              </a:rPr>
              <a:t>$10 X-Rays &amp; Labs Copay</a:t>
            </a:r>
            <a:endParaRPr lang="en-US" sz="1200" b="0" dirty="0">
              <a:solidFill>
                <a:srgbClr val="232323"/>
              </a:solidFill>
            </a:endParaRPr>
          </a:p>
        </p:txBody>
      </p:sp>
      <p:pic>
        <p:nvPicPr>
          <p:cNvPr id="60" name="pasted-image.pdf">
            <a:extLst>
              <a:ext uri="{FF2B5EF4-FFF2-40B4-BE49-F238E27FC236}">
                <a16:creationId xmlns:a16="http://schemas.microsoft.com/office/drawing/2014/main" id="{1C9D1933-3F45-4913-89EE-1A8A34AA8A18}"/>
              </a:ext>
            </a:extLst>
          </p:cNvPr>
          <p:cNvPicPr>
            <a:picLocks noChangeAspect="1"/>
          </p:cNvPicPr>
          <p:nvPr/>
        </p:nvPicPr>
        <p:blipFill>
          <a:blip r:embed="rId13"/>
          <a:stretch>
            <a:fillRect/>
          </a:stretch>
        </p:blipFill>
        <p:spPr>
          <a:xfrm>
            <a:off x="5437428" y="4469914"/>
            <a:ext cx="140630" cy="151421"/>
          </a:xfrm>
          <a:prstGeom prst="rect">
            <a:avLst/>
          </a:prstGeom>
          <a:ln w="12700">
            <a:miter lim="400000"/>
          </a:ln>
        </p:spPr>
      </p:pic>
      <p:pic>
        <p:nvPicPr>
          <p:cNvPr id="61" name="pasted-image.pdf">
            <a:extLst>
              <a:ext uri="{FF2B5EF4-FFF2-40B4-BE49-F238E27FC236}">
                <a16:creationId xmlns:a16="http://schemas.microsoft.com/office/drawing/2014/main" id="{FD8CAA99-9B9A-49A2-8F82-F345C32AA161}"/>
              </a:ext>
            </a:extLst>
          </p:cNvPr>
          <p:cNvPicPr>
            <a:picLocks noChangeAspect="1"/>
          </p:cNvPicPr>
          <p:nvPr/>
        </p:nvPicPr>
        <p:blipFill>
          <a:blip r:embed="rId13"/>
          <a:stretch>
            <a:fillRect/>
          </a:stretch>
        </p:blipFill>
        <p:spPr>
          <a:xfrm>
            <a:off x="5428396" y="5151774"/>
            <a:ext cx="140630" cy="151421"/>
          </a:xfrm>
          <a:prstGeom prst="rect">
            <a:avLst/>
          </a:prstGeom>
          <a:ln w="12700">
            <a:miter lim="400000"/>
          </a:ln>
        </p:spPr>
      </p:pic>
      <p:grpSp>
        <p:nvGrpSpPr>
          <p:cNvPr id="62" name="Group 61">
            <a:extLst>
              <a:ext uri="{FF2B5EF4-FFF2-40B4-BE49-F238E27FC236}">
                <a16:creationId xmlns:a16="http://schemas.microsoft.com/office/drawing/2014/main" id="{DB319CBF-0DB1-465A-87FA-6A5285FE77BA}"/>
              </a:ext>
            </a:extLst>
          </p:cNvPr>
          <p:cNvGrpSpPr/>
          <p:nvPr/>
        </p:nvGrpSpPr>
        <p:grpSpPr>
          <a:xfrm>
            <a:off x="264255" y="555700"/>
            <a:ext cx="1622298" cy="1016373"/>
            <a:chOff x="443732" y="349615"/>
            <a:chExt cx="1950399" cy="1221928"/>
          </a:xfrm>
        </p:grpSpPr>
        <p:pic>
          <p:nvPicPr>
            <p:cNvPr id="63" name="Picture 62">
              <a:extLst>
                <a:ext uri="{FF2B5EF4-FFF2-40B4-BE49-F238E27FC236}">
                  <a16:creationId xmlns:a16="http://schemas.microsoft.com/office/drawing/2014/main" id="{28D40702-8F1F-496A-B098-8F3AB76210A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43732" y="349615"/>
              <a:ext cx="1950399" cy="812002"/>
            </a:xfrm>
            <a:prstGeom prst="rect">
              <a:avLst/>
            </a:prstGeom>
          </p:spPr>
        </p:pic>
        <p:sp>
          <p:nvSpPr>
            <p:cNvPr id="64" name="Shape 130">
              <a:extLst>
                <a:ext uri="{FF2B5EF4-FFF2-40B4-BE49-F238E27FC236}">
                  <a16:creationId xmlns:a16="http://schemas.microsoft.com/office/drawing/2014/main" id="{A9B217E1-DC98-4BEE-9A8E-C21BAAE6B7D3}"/>
                </a:ext>
              </a:extLst>
            </p:cNvPr>
            <p:cNvSpPr/>
            <p:nvPr/>
          </p:nvSpPr>
          <p:spPr>
            <a:xfrm>
              <a:off x="674219" y="1238523"/>
              <a:ext cx="1489424" cy="33302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z="1200">
                  <a:solidFill>
                    <a:srgbClr val="FFFFFF"/>
                  </a:solidFill>
                  <a:latin typeface="Verdana"/>
                  <a:ea typeface="Verdana"/>
                  <a:cs typeface="Verdana"/>
                  <a:sym typeface="Verdana"/>
                </a:defRPr>
              </a:lvl1pPr>
            </a:lstStyle>
            <a:p>
              <a:endParaRPr b="1" dirty="0"/>
            </a:p>
          </p:txBody>
        </p:sp>
      </p:grpSp>
      <p:pic>
        <p:nvPicPr>
          <p:cNvPr id="39" name="pasted-image.pdf">
            <a:extLst>
              <a:ext uri="{FF2B5EF4-FFF2-40B4-BE49-F238E27FC236}">
                <a16:creationId xmlns:a16="http://schemas.microsoft.com/office/drawing/2014/main" id="{F13A7FE7-7E41-4792-B689-267C16FA1C8E}"/>
              </a:ext>
            </a:extLst>
          </p:cNvPr>
          <p:cNvPicPr>
            <a:picLocks noChangeAspect="1"/>
          </p:cNvPicPr>
          <p:nvPr/>
        </p:nvPicPr>
        <p:blipFill>
          <a:blip r:embed="rId13"/>
          <a:stretch>
            <a:fillRect/>
          </a:stretch>
        </p:blipFill>
        <p:spPr>
          <a:xfrm>
            <a:off x="732584" y="5130016"/>
            <a:ext cx="140630" cy="151421"/>
          </a:xfrm>
          <a:prstGeom prst="rect">
            <a:avLst/>
          </a:prstGeom>
          <a:ln w="12700">
            <a:miter lim="400000"/>
          </a:ln>
        </p:spPr>
      </p:pic>
      <p:pic>
        <p:nvPicPr>
          <p:cNvPr id="3" name="Recorded Sound">
            <a:hlinkClick r:id="" action="ppaction://media"/>
            <a:extLst>
              <a:ext uri="{FF2B5EF4-FFF2-40B4-BE49-F238E27FC236}">
                <a16:creationId xmlns:a16="http://schemas.microsoft.com/office/drawing/2014/main" id="{7E07F115-63D6-463D-B6D4-0329D70857F6}"/>
              </a:ext>
            </a:extLst>
          </p:cNvPr>
          <p:cNvPicPr>
            <a:picLocks noChangeAspect="1"/>
          </p:cNvPicPr>
          <p:nvPr>
            <a:audioFile r:link="rId2"/>
            <p:extLst>
              <p:ext uri="{DAA4B4D4-6D71-4841-9C94-3DE7FCFB9230}">
                <p14:media xmlns:p14="http://schemas.microsoft.com/office/powerpoint/2010/main" r:embed="rId3">
                  <p14:trim st="1400" end="23346.8979"/>
                  <p14:fade in="1500"/>
                </p14:media>
              </p:ext>
            </p:extLst>
          </p:nvPr>
        </p:nvPicPr>
        <p:blipFill>
          <a:blip r:embed="rId15"/>
          <a:stretch>
            <a:fillRect/>
          </a:stretch>
        </p:blipFill>
        <p:spPr>
          <a:xfrm>
            <a:off x="7926557" y="5994591"/>
            <a:ext cx="609600" cy="609600"/>
          </a:xfrm>
          <a:prstGeom prst="rect">
            <a:avLst/>
          </a:prstGeom>
        </p:spPr>
      </p:pic>
    </p:spTree>
    <p:custDataLst>
      <p:tags r:id="rId1"/>
    </p:custDataLst>
    <p:extLst>
      <p:ext uri="{BB962C8B-B14F-4D97-AF65-F5344CB8AC3E}">
        <p14:creationId xmlns:p14="http://schemas.microsoft.com/office/powerpoint/2010/main" val="3415111130"/>
      </p:ext>
    </p:extLst>
  </p:cSld>
  <p:clrMapOvr>
    <a:masterClrMapping/>
  </p:clrMapOvr>
  <mc:AlternateContent xmlns:mc="http://schemas.openxmlformats.org/markup-compatibility/2006" xmlns:p14="http://schemas.microsoft.com/office/powerpoint/2010/main">
    <mc:Choice Requires="p14">
      <p:transition p14:dur="10" advClick="0" advTm="60000"/>
    </mc:Choice>
    <mc:Fallback xmlns="">
      <p:transition advClick="0" advTm="6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5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408" objId="3"/>
        <p14:stopEvt time="59190" objId="3"/>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75ABD-69C8-4FD1-8165-83D5FC9BCF3B}"/>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8E130A2F-3A55-453E-B95C-9B3EC52D10DA}"/>
              </a:ext>
            </a:extLst>
          </p:cNvPr>
          <p:cNvSpPr>
            <a:spLocks noGrp="1"/>
          </p:cNvSpPr>
          <p:nvPr>
            <p:ph type="body" sz="quarter" idx="1"/>
          </p:nvPr>
        </p:nvSpPr>
        <p:spPr/>
        <p:txBody>
          <a:bodyPr/>
          <a:lstStyle/>
          <a:p>
            <a:endParaRPr lang="en-US"/>
          </a:p>
        </p:txBody>
      </p:sp>
      <p:sp>
        <p:nvSpPr>
          <p:cNvPr id="5" name="Rectangle 4">
            <a:extLst>
              <a:ext uri="{FF2B5EF4-FFF2-40B4-BE49-F238E27FC236}">
                <a16:creationId xmlns:a16="http://schemas.microsoft.com/office/drawing/2014/main" id="{D9671276-C082-4D91-85AF-FDBB76B96C4C}"/>
              </a:ext>
            </a:extLst>
          </p:cNvPr>
          <p:cNvSpPr/>
          <p:nvPr/>
        </p:nvSpPr>
        <p:spPr>
          <a:xfrm>
            <a:off x="-1" y="-37167"/>
            <a:ext cx="9144001" cy="6858001"/>
          </a:xfrm>
          <a:prstGeom prst="rect">
            <a:avLst/>
          </a:prstGeom>
          <a:solidFill>
            <a:srgbClr val="DCEAEC"/>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pic>
        <p:nvPicPr>
          <p:cNvPr id="7" name="Picture 6">
            <a:extLst>
              <a:ext uri="{FF2B5EF4-FFF2-40B4-BE49-F238E27FC236}">
                <a16:creationId xmlns:a16="http://schemas.microsoft.com/office/drawing/2014/main" id="{3DEB0E04-773E-4AB8-B78D-E7192A4795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4489" y="-77864"/>
            <a:ext cx="2795022" cy="1830089"/>
          </a:xfrm>
          <a:prstGeom prst="rect">
            <a:avLst/>
          </a:prstGeom>
        </p:spPr>
      </p:pic>
      <p:pic>
        <p:nvPicPr>
          <p:cNvPr id="9" name="Picture 8">
            <a:extLst>
              <a:ext uri="{FF2B5EF4-FFF2-40B4-BE49-F238E27FC236}">
                <a16:creationId xmlns:a16="http://schemas.microsoft.com/office/drawing/2014/main" id="{DBB20BFB-2B33-4928-B986-BA65298DE0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5653" y="252160"/>
            <a:ext cx="2192695" cy="913803"/>
          </a:xfrm>
          <a:prstGeom prst="rect">
            <a:avLst/>
          </a:prstGeom>
        </p:spPr>
      </p:pic>
      <p:sp>
        <p:nvSpPr>
          <p:cNvPr id="11" name="TextBox 10">
            <a:extLst>
              <a:ext uri="{FF2B5EF4-FFF2-40B4-BE49-F238E27FC236}">
                <a16:creationId xmlns:a16="http://schemas.microsoft.com/office/drawing/2014/main" id="{BC4079ED-4258-4B3C-A16F-DE5B29D62B8D}"/>
              </a:ext>
            </a:extLst>
          </p:cNvPr>
          <p:cNvSpPr txBox="1"/>
          <p:nvPr/>
        </p:nvSpPr>
        <p:spPr>
          <a:xfrm>
            <a:off x="3920837" y="1222813"/>
            <a:ext cx="1302327"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3B6670"/>
                </a:solidFill>
                <a:effectLst/>
                <a:uFillTx/>
                <a:latin typeface="Verdana" panose="020B0604030504040204" pitchFamily="34" charset="0"/>
                <a:ea typeface="Verdana" panose="020B0604030504040204" pitchFamily="34" charset="0"/>
                <a:sym typeface="Calibri"/>
              </a:rPr>
              <a:t>2021</a:t>
            </a:r>
          </a:p>
        </p:txBody>
      </p:sp>
      <p:graphicFrame>
        <p:nvGraphicFramePr>
          <p:cNvPr id="12" name="Table 12">
            <a:extLst>
              <a:ext uri="{FF2B5EF4-FFF2-40B4-BE49-F238E27FC236}">
                <a16:creationId xmlns:a16="http://schemas.microsoft.com/office/drawing/2014/main" id="{89370A28-2494-4448-A2AC-709BFB70FEAF}"/>
              </a:ext>
            </a:extLst>
          </p:cNvPr>
          <p:cNvGraphicFramePr>
            <a:graphicFrameLocks noGrp="1"/>
          </p:cNvGraphicFramePr>
          <p:nvPr>
            <p:extLst>
              <p:ext uri="{D42A27DB-BD31-4B8C-83A1-F6EECF244321}">
                <p14:modId xmlns:p14="http://schemas.microsoft.com/office/powerpoint/2010/main" val="2774482153"/>
              </p:ext>
            </p:extLst>
          </p:nvPr>
        </p:nvGraphicFramePr>
        <p:xfrm>
          <a:off x="133563" y="3978650"/>
          <a:ext cx="8846047" cy="1506278"/>
        </p:xfrm>
        <a:graphic>
          <a:graphicData uri="http://schemas.openxmlformats.org/drawingml/2006/table">
            <a:tbl>
              <a:tblPr firstRow="1" bandRow="1">
                <a:tableStyleId>{5940675A-B579-460E-94D1-54222C63F5DA}</a:tableStyleId>
              </a:tblPr>
              <a:tblGrid>
                <a:gridCol w="1263721">
                  <a:extLst>
                    <a:ext uri="{9D8B030D-6E8A-4147-A177-3AD203B41FA5}">
                      <a16:colId xmlns:a16="http://schemas.microsoft.com/office/drawing/2014/main" val="1130279232"/>
                    </a:ext>
                  </a:extLst>
                </a:gridCol>
                <a:gridCol w="1263721">
                  <a:extLst>
                    <a:ext uri="{9D8B030D-6E8A-4147-A177-3AD203B41FA5}">
                      <a16:colId xmlns:a16="http://schemas.microsoft.com/office/drawing/2014/main" val="2029783628"/>
                    </a:ext>
                  </a:extLst>
                </a:gridCol>
                <a:gridCol w="1263721">
                  <a:extLst>
                    <a:ext uri="{9D8B030D-6E8A-4147-A177-3AD203B41FA5}">
                      <a16:colId xmlns:a16="http://schemas.microsoft.com/office/drawing/2014/main" val="1185538990"/>
                    </a:ext>
                  </a:extLst>
                </a:gridCol>
                <a:gridCol w="1263721">
                  <a:extLst>
                    <a:ext uri="{9D8B030D-6E8A-4147-A177-3AD203B41FA5}">
                      <a16:colId xmlns:a16="http://schemas.microsoft.com/office/drawing/2014/main" val="35360105"/>
                    </a:ext>
                  </a:extLst>
                </a:gridCol>
                <a:gridCol w="1263721">
                  <a:extLst>
                    <a:ext uri="{9D8B030D-6E8A-4147-A177-3AD203B41FA5}">
                      <a16:colId xmlns:a16="http://schemas.microsoft.com/office/drawing/2014/main" val="683140825"/>
                    </a:ext>
                  </a:extLst>
                </a:gridCol>
                <a:gridCol w="1263721">
                  <a:extLst>
                    <a:ext uri="{9D8B030D-6E8A-4147-A177-3AD203B41FA5}">
                      <a16:colId xmlns:a16="http://schemas.microsoft.com/office/drawing/2014/main" val="4056278685"/>
                    </a:ext>
                  </a:extLst>
                </a:gridCol>
                <a:gridCol w="1263721">
                  <a:extLst>
                    <a:ext uri="{9D8B030D-6E8A-4147-A177-3AD203B41FA5}">
                      <a16:colId xmlns:a16="http://schemas.microsoft.com/office/drawing/2014/main" val="3922688163"/>
                    </a:ext>
                  </a:extLst>
                </a:gridCol>
              </a:tblGrid>
              <a:tr h="683318">
                <a:tc rowSpan="2">
                  <a:txBody>
                    <a:bodyPr/>
                    <a:lstStyle/>
                    <a:p>
                      <a:pPr algn="ctr"/>
                      <a:r>
                        <a:rPr lang="en-US" sz="1600" b="1" dirty="0">
                          <a:solidFill>
                            <a:schemeClr val="bg1"/>
                          </a:solidFill>
                          <a:latin typeface="Verdana" panose="020B0604030504040204" pitchFamily="34" charset="0"/>
                          <a:ea typeface="Verdana" panose="020B0604030504040204" pitchFamily="34" charset="0"/>
                        </a:rPr>
                        <a:t>2021</a:t>
                      </a:r>
                    </a:p>
                    <a:p>
                      <a:pPr marL="0" marR="0" indent="0" algn="ctr" defTabSz="457200" rtl="0" latinLnBrk="0">
                        <a:lnSpc>
                          <a:spcPct val="100000"/>
                        </a:lnSpc>
                        <a:spcBef>
                          <a:spcPts val="0"/>
                        </a:spcBef>
                        <a:spcAft>
                          <a:spcPts val="0"/>
                        </a:spcAft>
                        <a:buClrTx/>
                        <a:buSzTx/>
                        <a:buFontTx/>
                        <a:buNone/>
                        <a:tabLst/>
                      </a:pPr>
                      <a:r>
                        <a:rPr lang="en-US" sz="1600" b="1" i="0" u="none" strike="noStrike" cap="none" spc="0" baseline="0" dirty="0">
                          <a:ln>
                            <a:noFill/>
                          </a:ln>
                          <a:solidFill>
                            <a:schemeClr val="bg1"/>
                          </a:solidFill>
                          <a:uFillTx/>
                          <a:latin typeface="Verdana" panose="020B0604030504040204" pitchFamily="34" charset="0"/>
                          <a:ea typeface="Verdana" panose="020B0604030504040204" pitchFamily="34" charset="0"/>
                          <a:cs typeface="+mn-cs"/>
                          <a:sym typeface="Calibri"/>
                        </a:rPr>
                        <a:t>Monthly </a:t>
                      </a:r>
                    </a:p>
                    <a:p>
                      <a:pPr marL="0" marR="0" indent="0" algn="ctr" defTabSz="457200" rtl="0" latinLnBrk="0">
                        <a:lnSpc>
                          <a:spcPct val="100000"/>
                        </a:lnSpc>
                        <a:spcBef>
                          <a:spcPts val="0"/>
                        </a:spcBef>
                        <a:spcAft>
                          <a:spcPts val="0"/>
                        </a:spcAft>
                        <a:buClrTx/>
                        <a:buSzTx/>
                        <a:buFontTx/>
                        <a:buNone/>
                        <a:tabLst/>
                      </a:pPr>
                      <a:r>
                        <a:rPr lang="en-US" sz="1600" b="1" i="0" u="none" strike="noStrike" cap="none" spc="0" baseline="0" dirty="0">
                          <a:ln>
                            <a:noFill/>
                          </a:ln>
                          <a:solidFill>
                            <a:schemeClr val="bg1"/>
                          </a:solidFill>
                          <a:uFillTx/>
                          <a:latin typeface="Verdana" panose="020B0604030504040204" pitchFamily="34" charset="0"/>
                          <a:ea typeface="Verdana" panose="020B0604030504040204" pitchFamily="34" charset="0"/>
                          <a:cs typeface="+mn-cs"/>
                          <a:sym typeface="Calibri"/>
                        </a:rPr>
                        <a:t>Premium</a:t>
                      </a:r>
                    </a:p>
                  </a:txBody>
                  <a:tcPr marT="3657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670"/>
                    </a:solidFill>
                  </a:tcPr>
                </a:tc>
                <a:tc>
                  <a:txBody>
                    <a:bodyPr/>
                    <a:lstStyle/>
                    <a:p>
                      <a:pPr marL="0" marR="0" indent="0" algn="ctr" defTabSz="457200" rtl="0" latinLnBrk="0">
                        <a:lnSpc>
                          <a:spcPct val="100000"/>
                        </a:lnSpc>
                        <a:spcBef>
                          <a:spcPts val="0"/>
                        </a:spcBef>
                        <a:spcAft>
                          <a:spcPts val="0"/>
                        </a:spcAft>
                        <a:buClrTx/>
                        <a:buSzTx/>
                        <a:buFontTx/>
                        <a:buNone/>
                        <a:tabLst/>
                      </a:pPr>
                      <a:r>
                        <a:rPr lang="en-US" sz="1600" b="0" i="0" u="none" strike="noStrike" cap="none" spc="0" baseline="0" dirty="0">
                          <a:ln>
                            <a:noFill/>
                          </a:ln>
                          <a:solidFill>
                            <a:schemeClr val="bg1"/>
                          </a:solidFill>
                          <a:uFillTx/>
                          <a:latin typeface="Verdana" panose="020B0604030504040204" pitchFamily="34" charset="0"/>
                          <a:ea typeface="Verdana" panose="020B0604030504040204" pitchFamily="34" charset="0"/>
                          <a:cs typeface="+mn-cs"/>
                          <a:sym typeface="Calibri"/>
                        </a:rPr>
                        <a:t>Employee</a:t>
                      </a:r>
                    </a:p>
                  </a:txBody>
                  <a:tcPr marT="2743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670"/>
                    </a:solidFill>
                  </a:tcPr>
                </a:tc>
                <a:tc>
                  <a:txBody>
                    <a:bodyPr/>
                    <a:lstStyle/>
                    <a:p>
                      <a:pPr marL="0" marR="0" indent="0" algn="ctr" defTabSz="457200" rtl="0" latinLnBrk="0">
                        <a:lnSpc>
                          <a:spcPct val="100000"/>
                        </a:lnSpc>
                        <a:spcBef>
                          <a:spcPts val="0"/>
                        </a:spcBef>
                        <a:spcAft>
                          <a:spcPts val="0"/>
                        </a:spcAft>
                        <a:buClrTx/>
                        <a:buSzTx/>
                        <a:buFontTx/>
                        <a:buNone/>
                        <a:tabLst/>
                      </a:pPr>
                      <a:r>
                        <a:rPr lang="en-US" sz="1600" b="0" i="0" u="none" strike="noStrike" cap="none" spc="0" baseline="0" dirty="0">
                          <a:ln>
                            <a:noFill/>
                          </a:ln>
                          <a:solidFill>
                            <a:schemeClr val="bg1"/>
                          </a:solidFill>
                          <a:uFillTx/>
                          <a:latin typeface="Verdana" panose="020B0604030504040204" pitchFamily="34" charset="0"/>
                          <a:ea typeface="Verdana" panose="020B0604030504040204" pitchFamily="34" charset="0"/>
                          <a:cs typeface="+mn-cs"/>
                          <a:sym typeface="Calibri"/>
                        </a:rPr>
                        <a:t>Employee &amp; Spouse</a:t>
                      </a:r>
                    </a:p>
                  </a:txBody>
                  <a:tcPr marT="182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670"/>
                    </a:solidFill>
                  </a:tcPr>
                </a:tc>
                <a:tc>
                  <a:txBody>
                    <a:bodyPr/>
                    <a:lstStyle/>
                    <a:p>
                      <a:pPr marL="0" marR="0" indent="0" algn="ctr" defTabSz="457200" rtl="0" latinLnBrk="0">
                        <a:lnSpc>
                          <a:spcPct val="100000"/>
                        </a:lnSpc>
                        <a:spcBef>
                          <a:spcPts val="0"/>
                        </a:spcBef>
                        <a:spcAft>
                          <a:spcPts val="0"/>
                        </a:spcAft>
                        <a:buClrTx/>
                        <a:buSzTx/>
                        <a:buFontTx/>
                        <a:buNone/>
                        <a:tabLst/>
                      </a:pPr>
                      <a:r>
                        <a:rPr lang="en-US" sz="1600" b="0" i="0" u="none" strike="noStrike" cap="none" spc="0" baseline="0" dirty="0">
                          <a:ln>
                            <a:noFill/>
                          </a:ln>
                          <a:solidFill>
                            <a:schemeClr val="bg1"/>
                          </a:solidFill>
                          <a:uFillTx/>
                          <a:latin typeface="Verdana" panose="020B0604030504040204" pitchFamily="34" charset="0"/>
                          <a:ea typeface="Verdana" panose="020B0604030504040204" pitchFamily="34" charset="0"/>
                          <a:cs typeface="+mn-cs"/>
                          <a:sym typeface="Calibri"/>
                        </a:rPr>
                        <a:t>Employee, Spouse &amp; Child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670"/>
                    </a:solidFill>
                  </a:tcPr>
                </a:tc>
                <a:tc>
                  <a:txBody>
                    <a:bodyPr/>
                    <a:lstStyle/>
                    <a:p>
                      <a:pPr marL="0" marR="0" indent="0" algn="ctr" defTabSz="457200" rtl="0" latinLnBrk="0">
                        <a:lnSpc>
                          <a:spcPct val="100000"/>
                        </a:lnSpc>
                        <a:spcBef>
                          <a:spcPts val="0"/>
                        </a:spcBef>
                        <a:spcAft>
                          <a:spcPts val="0"/>
                        </a:spcAft>
                        <a:buClrTx/>
                        <a:buSzTx/>
                        <a:buFontTx/>
                        <a:buNone/>
                        <a:tabLst/>
                      </a:pPr>
                      <a:r>
                        <a:rPr lang="en-US" sz="1600" b="0" i="0" u="none" strike="noStrike" cap="none" spc="0" baseline="0" dirty="0">
                          <a:ln>
                            <a:noFill/>
                          </a:ln>
                          <a:solidFill>
                            <a:schemeClr val="bg1"/>
                          </a:solidFill>
                          <a:uFillTx/>
                          <a:latin typeface="Verdana" panose="020B0604030504040204" pitchFamily="34" charset="0"/>
                          <a:ea typeface="Verdana" panose="020B0604030504040204" pitchFamily="34" charset="0"/>
                          <a:cs typeface="+mn-cs"/>
                          <a:sym typeface="Calibri"/>
                        </a:rPr>
                        <a:t>Employee, Spouse &amp; Children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670"/>
                    </a:solidFill>
                  </a:tcPr>
                </a:tc>
                <a:tc>
                  <a:txBody>
                    <a:bodyPr/>
                    <a:lstStyle/>
                    <a:p>
                      <a:pPr marL="0" marR="0" indent="0" algn="ctr" defTabSz="457200" rtl="0" latinLnBrk="0">
                        <a:lnSpc>
                          <a:spcPct val="100000"/>
                        </a:lnSpc>
                        <a:spcBef>
                          <a:spcPts val="0"/>
                        </a:spcBef>
                        <a:spcAft>
                          <a:spcPts val="0"/>
                        </a:spcAft>
                        <a:buClrTx/>
                        <a:buSzTx/>
                        <a:buFontTx/>
                        <a:buNone/>
                        <a:tabLst/>
                      </a:pPr>
                      <a:r>
                        <a:rPr lang="en-US" sz="1600" b="0" i="0" u="none" strike="noStrike" cap="none" spc="0" baseline="0" dirty="0">
                          <a:ln>
                            <a:noFill/>
                          </a:ln>
                          <a:solidFill>
                            <a:schemeClr val="bg1"/>
                          </a:solidFill>
                          <a:uFillTx/>
                          <a:latin typeface="Verdana" panose="020B0604030504040204" pitchFamily="34" charset="0"/>
                          <a:ea typeface="Verdana" panose="020B0604030504040204" pitchFamily="34" charset="0"/>
                          <a:cs typeface="+mn-cs"/>
                          <a:sym typeface="Calibri"/>
                        </a:rPr>
                        <a:t>Employee &amp; Child</a:t>
                      </a:r>
                    </a:p>
                  </a:txBody>
                  <a:tcPr marT="182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670"/>
                    </a:solidFill>
                  </a:tcPr>
                </a:tc>
                <a:tc>
                  <a:txBody>
                    <a:bodyPr/>
                    <a:lstStyle/>
                    <a:p>
                      <a:pPr marL="0" marR="0" indent="0" algn="ctr" defTabSz="457200" rtl="0" latinLnBrk="0">
                        <a:lnSpc>
                          <a:spcPct val="100000"/>
                        </a:lnSpc>
                        <a:spcBef>
                          <a:spcPts val="0"/>
                        </a:spcBef>
                        <a:spcAft>
                          <a:spcPts val="0"/>
                        </a:spcAft>
                        <a:buClrTx/>
                        <a:buSzTx/>
                        <a:buFontTx/>
                        <a:buNone/>
                        <a:tabLst/>
                      </a:pPr>
                      <a:r>
                        <a:rPr lang="en-US" sz="1600" b="0" i="0" u="none" strike="noStrike" cap="none" spc="0" baseline="0" dirty="0">
                          <a:ln>
                            <a:noFill/>
                          </a:ln>
                          <a:solidFill>
                            <a:schemeClr val="bg1"/>
                          </a:solidFill>
                          <a:uFillTx/>
                          <a:latin typeface="Verdana" panose="020B0604030504040204" pitchFamily="34" charset="0"/>
                          <a:ea typeface="Verdana" panose="020B0604030504040204" pitchFamily="34" charset="0"/>
                          <a:cs typeface="+mn-cs"/>
                          <a:sym typeface="Calibri"/>
                        </a:rPr>
                        <a:t>Employee &amp; Children</a:t>
                      </a:r>
                    </a:p>
                  </a:txBody>
                  <a:tcPr marT="182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670"/>
                    </a:solidFill>
                  </a:tcPr>
                </a:tc>
                <a:extLst>
                  <a:ext uri="{0D108BD9-81ED-4DB2-BD59-A6C34878D82A}">
                    <a16:rowId xmlns:a16="http://schemas.microsoft.com/office/drawing/2014/main" val="2990381282"/>
                  </a:ext>
                </a:extLst>
              </a:tr>
              <a:tr h="683318">
                <a:tc vMerge="1">
                  <a:txBody>
                    <a:bodyPr/>
                    <a:lstStyle/>
                    <a:p>
                      <a:pPr marL="0" marR="0" indent="0" algn="ctr" defTabSz="457200" rtl="0" latinLnBrk="0">
                        <a:lnSpc>
                          <a:spcPct val="100000"/>
                        </a:lnSpc>
                        <a:spcBef>
                          <a:spcPts val="0"/>
                        </a:spcBef>
                        <a:spcAft>
                          <a:spcPts val="0"/>
                        </a:spcAft>
                        <a:buClrTx/>
                        <a:buSzTx/>
                        <a:buFontTx/>
                        <a:buNone/>
                        <a:tabLst/>
                      </a:pPr>
                      <a:endParaRPr lang="en-US" sz="1600" b="0" i="0" u="none" strike="noStrike" cap="none" spc="0" baseline="0" dirty="0">
                        <a:ln>
                          <a:noFill/>
                        </a:ln>
                        <a:solidFill>
                          <a:srgbClr val="232323"/>
                        </a:solidFill>
                        <a:uFillTx/>
                        <a:latin typeface="Verdana" panose="020B0604030504040204" pitchFamily="34" charset="0"/>
                        <a:ea typeface="Verdana" panose="020B0604030504040204" pitchFamily="34" charset="0"/>
                        <a:cs typeface="+mn-cs"/>
                        <a:sym typeface="Calibri"/>
                      </a:endParaRPr>
                    </a:p>
                  </a:txBody>
                  <a:tcPr marT="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B47"/>
                    </a:solidFill>
                  </a:tcPr>
                </a:tc>
                <a:tc>
                  <a:txBody>
                    <a:bodyPr/>
                    <a:lstStyle/>
                    <a:p>
                      <a:pPr marL="0" marR="0" indent="0" algn="ctr" defTabSz="457200" rtl="0" latinLnBrk="0">
                        <a:lnSpc>
                          <a:spcPct val="100000"/>
                        </a:lnSpc>
                        <a:spcBef>
                          <a:spcPts val="0"/>
                        </a:spcBef>
                        <a:spcAft>
                          <a:spcPts val="0"/>
                        </a:spcAft>
                        <a:buClrTx/>
                        <a:buSzTx/>
                        <a:buFontTx/>
                        <a:buNone/>
                        <a:tabLst/>
                      </a:pPr>
                      <a:r>
                        <a:rPr lang="en-US" sz="1600" b="0" i="0" u="none" strike="noStrike" cap="none" spc="0" baseline="0" dirty="0">
                          <a:ln>
                            <a:noFill/>
                          </a:ln>
                          <a:solidFill>
                            <a:schemeClr val="bg1"/>
                          </a:solidFill>
                          <a:uFillTx/>
                          <a:latin typeface="Verdana" panose="020B0604030504040204" pitchFamily="34" charset="0"/>
                          <a:ea typeface="Verdana" panose="020B0604030504040204" pitchFamily="34" charset="0"/>
                          <a:cs typeface="+mn-cs"/>
                          <a:sym typeface="Calibri"/>
                        </a:rPr>
                        <a:t>$799.92</a:t>
                      </a:r>
                    </a:p>
                  </a:txBody>
                  <a:tcPr marT="182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670"/>
                    </a:solidFill>
                  </a:tcPr>
                </a:tc>
                <a:tc>
                  <a:txBody>
                    <a:bodyPr/>
                    <a:lstStyle/>
                    <a:p>
                      <a:pPr marL="0" marR="0" indent="0" algn="ctr" defTabSz="457200" rtl="0" latinLnBrk="0">
                        <a:lnSpc>
                          <a:spcPct val="100000"/>
                        </a:lnSpc>
                        <a:spcBef>
                          <a:spcPts val="0"/>
                        </a:spcBef>
                        <a:spcAft>
                          <a:spcPts val="0"/>
                        </a:spcAft>
                        <a:buClrTx/>
                        <a:buSzTx/>
                        <a:buFontTx/>
                        <a:buNone/>
                        <a:tabLst/>
                      </a:pPr>
                      <a:r>
                        <a:rPr lang="en-US" sz="1600" b="0" i="0" u="none" strike="noStrike" cap="none" spc="0" baseline="0" dirty="0">
                          <a:ln>
                            <a:noFill/>
                          </a:ln>
                          <a:solidFill>
                            <a:schemeClr val="bg1"/>
                          </a:solidFill>
                          <a:uFillTx/>
                          <a:latin typeface="Verdana" panose="020B0604030504040204" pitchFamily="34" charset="0"/>
                          <a:ea typeface="Verdana" panose="020B0604030504040204" pitchFamily="34" charset="0"/>
                          <a:cs typeface="+mn-cs"/>
                          <a:sym typeface="Calibri"/>
                        </a:rPr>
                        <a:t>$1,980.70</a:t>
                      </a:r>
                    </a:p>
                  </a:txBody>
                  <a:tcPr marT="182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670"/>
                    </a:solidFill>
                  </a:tcPr>
                </a:tc>
                <a:tc>
                  <a:txBody>
                    <a:bodyPr/>
                    <a:lstStyle/>
                    <a:p>
                      <a:pPr marL="0" marR="0" indent="0" algn="ctr" defTabSz="457200" rtl="0" latinLnBrk="0">
                        <a:lnSpc>
                          <a:spcPct val="100000"/>
                        </a:lnSpc>
                        <a:spcBef>
                          <a:spcPts val="0"/>
                        </a:spcBef>
                        <a:spcAft>
                          <a:spcPts val="0"/>
                        </a:spcAft>
                        <a:buClrTx/>
                        <a:buSzTx/>
                        <a:buFontTx/>
                        <a:buNone/>
                        <a:tabLst/>
                      </a:pPr>
                      <a:r>
                        <a:rPr lang="en-US" sz="1600" b="0" i="0" u="none" strike="noStrike" cap="none" spc="0" baseline="0" dirty="0">
                          <a:ln>
                            <a:noFill/>
                          </a:ln>
                          <a:solidFill>
                            <a:schemeClr val="bg1"/>
                          </a:solidFill>
                          <a:uFillTx/>
                          <a:latin typeface="Verdana" panose="020B0604030504040204" pitchFamily="34" charset="0"/>
                          <a:ea typeface="Verdana" panose="020B0604030504040204" pitchFamily="34" charset="0"/>
                          <a:cs typeface="+mn-cs"/>
                          <a:sym typeface="Calibri"/>
                        </a:rPr>
                        <a:t>$2,437.50</a:t>
                      </a:r>
                    </a:p>
                  </a:txBody>
                  <a:tcPr marT="182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670"/>
                    </a:solidFill>
                  </a:tcPr>
                </a:tc>
                <a:tc>
                  <a:txBody>
                    <a:bodyPr/>
                    <a:lstStyle/>
                    <a:p>
                      <a:pPr marL="0" marR="0" indent="0" algn="ctr" defTabSz="457200" rtl="0" latinLnBrk="0">
                        <a:lnSpc>
                          <a:spcPct val="100000"/>
                        </a:lnSpc>
                        <a:spcBef>
                          <a:spcPts val="0"/>
                        </a:spcBef>
                        <a:spcAft>
                          <a:spcPts val="0"/>
                        </a:spcAft>
                        <a:buClrTx/>
                        <a:buSzTx/>
                        <a:buFontTx/>
                        <a:buNone/>
                        <a:tabLst/>
                      </a:pPr>
                      <a:r>
                        <a:rPr lang="en-US" sz="1600" b="0" i="0" u="none" strike="noStrike" cap="none" spc="0" baseline="0" dirty="0">
                          <a:ln>
                            <a:noFill/>
                          </a:ln>
                          <a:solidFill>
                            <a:schemeClr val="bg1"/>
                          </a:solidFill>
                          <a:uFillTx/>
                          <a:latin typeface="Verdana" panose="020B0604030504040204" pitchFamily="34" charset="0"/>
                          <a:ea typeface="Verdana" panose="020B0604030504040204" pitchFamily="34" charset="0"/>
                          <a:cs typeface="+mn-cs"/>
                          <a:sym typeface="Calibri"/>
                        </a:rPr>
                        <a:t>$2,726.68</a:t>
                      </a:r>
                    </a:p>
                  </a:txBody>
                  <a:tcPr marT="182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670"/>
                    </a:solidFill>
                  </a:tcPr>
                </a:tc>
                <a:tc>
                  <a:txBody>
                    <a:bodyPr/>
                    <a:lstStyle/>
                    <a:p>
                      <a:pPr marL="0" marR="0" indent="0" algn="ctr" defTabSz="457200" rtl="0" latinLnBrk="0">
                        <a:lnSpc>
                          <a:spcPct val="100000"/>
                        </a:lnSpc>
                        <a:spcBef>
                          <a:spcPts val="0"/>
                        </a:spcBef>
                        <a:spcAft>
                          <a:spcPts val="0"/>
                        </a:spcAft>
                        <a:buClrTx/>
                        <a:buSzTx/>
                        <a:buFontTx/>
                        <a:buNone/>
                        <a:tabLst/>
                      </a:pPr>
                      <a:r>
                        <a:rPr lang="en-US" sz="1600" b="0" i="0" u="none" strike="noStrike" cap="none" spc="0" baseline="0" dirty="0">
                          <a:ln>
                            <a:noFill/>
                          </a:ln>
                          <a:solidFill>
                            <a:schemeClr val="bg1"/>
                          </a:solidFill>
                          <a:uFillTx/>
                          <a:latin typeface="Verdana" panose="020B0604030504040204" pitchFamily="34" charset="0"/>
                          <a:ea typeface="Verdana" panose="020B0604030504040204" pitchFamily="34" charset="0"/>
                          <a:cs typeface="+mn-cs"/>
                          <a:sym typeface="Calibri"/>
                        </a:rPr>
                        <a:t>$1,256.72</a:t>
                      </a:r>
                    </a:p>
                  </a:txBody>
                  <a:tcPr marT="182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670"/>
                    </a:solidFill>
                  </a:tcPr>
                </a:tc>
                <a:tc>
                  <a:txBody>
                    <a:bodyPr/>
                    <a:lstStyle/>
                    <a:p>
                      <a:pPr marL="0" marR="0" indent="0" algn="ctr" defTabSz="457200" rtl="0" latinLnBrk="0">
                        <a:lnSpc>
                          <a:spcPct val="100000"/>
                        </a:lnSpc>
                        <a:spcBef>
                          <a:spcPts val="0"/>
                        </a:spcBef>
                        <a:spcAft>
                          <a:spcPts val="0"/>
                        </a:spcAft>
                        <a:buClrTx/>
                        <a:buSzTx/>
                        <a:buFontTx/>
                        <a:buNone/>
                        <a:tabLst/>
                      </a:pPr>
                      <a:r>
                        <a:rPr lang="en-US" sz="1600" b="0" i="0" u="none" strike="noStrike" cap="none" spc="0" baseline="0" dirty="0">
                          <a:ln>
                            <a:noFill/>
                          </a:ln>
                          <a:solidFill>
                            <a:schemeClr val="bg1"/>
                          </a:solidFill>
                          <a:uFillTx/>
                          <a:latin typeface="Verdana" panose="020B0604030504040204" pitchFamily="34" charset="0"/>
                          <a:ea typeface="Verdana" panose="020B0604030504040204" pitchFamily="34" charset="0"/>
                          <a:cs typeface="+mn-cs"/>
                          <a:sym typeface="Calibri"/>
                        </a:rPr>
                        <a:t>$1,545.90</a:t>
                      </a:r>
                    </a:p>
                  </a:txBody>
                  <a:tcPr marT="182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670"/>
                    </a:solidFill>
                  </a:tcPr>
                </a:tc>
                <a:extLst>
                  <a:ext uri="{0D108BD9-81ED-4DB2-BD59-A6C34878D82A}">
                    <a16:rowId xmlns:a16="http://schemas.microsoft.com/office/drawing/2014/main" val="4025355045"/>
                  </a:ext>
                </a:extLst>
              </a:tr>
            </a:tbl>
          </a:graphicData>
        </a:graphic>
      </p:graphicFrame>
      <p:sp>
        <p:nvSpPr>
          <p:cNvPr id="14" name="Rectangle 13">
            <a:extLst>
              <a:ext uri="{FF2B5EF4-FFF2-40B4-BE49-F238E27FC236}">
                <a16:creationId xmlns:a16="http://schemas.microsoft.com/office/drawing/2014/main" id="{3E2B9196-67D6-474C-B753-1035E4B1381E}"/>
              </a:ext>
            </a:extLst>
          </p:cNvPr>
          <p:cNvSpPr/>
          <p:nvPr/>
        </p:nvSpPr>
        <p:spPr>
          <a:xfrm>
            <a:off x="13303" y="2228927"/>
            <a:ext cx="9130698" cy="909887"/>
          </a:xfrm>
          <a:prstGeom prst="rect">
            <a:avLst/>
          </a:prstGeom>
          <a:solidFill>
            <a:srgbClr val="3B6670"/>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16" name="TextBox 15">
            <a:extLst>
              <a:ext uri="{FF2B5EF4-FFF2-40B4-BE49-F238E27FC236}">
                <a16:creationId xmlns:a16="http://schemas.microsoft.com/office/drawing/2014/main" id="{6C342891-CE4C-4A9D-B73D-BC411B0D5379}"/>
              </a:ext>
            </a:extLst>
          </p:cNvPr>
          <p:cNvSpPr txBox="1"/>
          <p:nvPr/>
        </p:nvSpPr>
        <p:spPr>
          <a:xfrm>
            <a:off x="1117757" y="2601946"/>
            <a:ext cx="6921790" cy="4821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US" sz="3800" b="1" baseline="30000" dirty="0">
                <a:solidFill>
                  <a:schemeClr val="bg1"/>
                </a:solidFill>
                <a:latin typeface="Verdana" panose="020B0604030504040204" pitchFamily="34" charset="0"/>
                <a:ea typeface="Verdana" panose="020B0604030504040204" pitchFamily="34" charset="0"/>
                <a:cs typeface="Gotham Bold" pitchFamily="50" charset="0"/>
              </a:rPr>
              <a:t>MONTHLY PLAN PREMIUMS</a:t>
            </a:r>
          </a:p>
        </p:txBody>
      </p:sp>
      <p:pic>
        <p:nvPicPr>
          <p:cNvPr id="13" name="Recorded Sound">
            <a:hlinkClick r:id="" action="ppaction://media"/>
            <a:extLst>
              <a:ext uri="{FF2B5EF4-FFF2-40B4-BE49-F238E27FC236}">
                <a16:creationId xmlns:a16="http://schemas.microsoft.com/office/drawing/2014/main" id="{1D1FC8E7-0903-4AB1-8BFB-916FEFEF92D0}"/>
              </a:ext>
            </a:extLst>
          </p:cNvPr>
          <p:cNvPicPr>
            <a:picLocks noChangeAspect="1"/>
          </p:cNvPicPr>
          <p:nvPr>
            <a:audioFile r:link="rId1"/>
            <p:extLst>
              <p:ext uri="{DAA4B4D4-6D71-4841-9C94-3DE7FCFB9230}">
                <p14:media xmlns:p14="http://schemas.microsoft.com/office/powerpoint/2010/main" r:embed="rId2">
                  <p14:trim end="95668.0272"/>
                  <p14:fade in="500"/>
                </p14:media>
              </p:ext>
            </p:extLst>
          </p:nvPr>
        </p:nvPicPr>
        <p:blipFill>
          <a:blip r:embed="rId6"/>
          <a:stretch>
            <a:fillRect/>
          </a:stretch>
        </p:blipFill>
        <p:spPr>
          <a:xfrm>
            <a:off x="8237807" y="5983370"/>
            <a:ext cx="609600" cy="609600"/>
          </a:xfrm>
          <a:prstGeom prst="rect">
            <a:avLst/>
          </a:prstGeom>
        </p:spPr>
      </p:pic>
    </p:spTree>
    <p:extLst>
      <p:ext uri="{BB962C8B-B14F-4D97-AF65-F5344CB8AC3E}">
        <p14:creationId xmlns:p14="http://schemas.microsoft.com/office/powerpoint/2010/main" val="3599402544"/>
      </p:ext>
    </p:extLst>
  </p:cSld>
  <p:clrMapOvr>
    <a:masterClrMapping/>
  </p:clrMapOvr>
  <p:transition spd="med" advClick="0" advTm="4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000"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StopAudio" delay="0">
                      <p:tgtEl>
                        <p:sldTgt/>
                      </p:tgtEl>
                    </p:cond>
                  </p:endCondLst>
                </p:cTn>
                <p:tgtEl>
                  <p:spTgt spid="13"/>
                </p:tgtEl>
              </p:cMediaNode>
            </p:audio>
          </p:childTnLst>
        </p:cTn>
      </p:par>
    </p:tnLst>
  </p:timing>
  <p:extLst>
    <p:ext uri="{E180D4A7-C9FB-4DFB-919C-405C955672EB}">
      <p14:showEvtLst xmlns:p14="http://schemas.microsoft.com/office/powerpoint/2010/main">
        <p14:playEvt time="239" objId="4"/>
        <p14:stopEvt time="6160" objId="4"/>
      </p14:showEvtLst>
    </p:ext>
  </p:extLs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C36B50-9142-40CA-AC50-4E1DE23875CE}"/>
              </a:ext>
            </a:extLst>
          </p:cNvPr>
          <p:cNvSpPr>
            <a:spLocks noGrp="1"/>
          </p:cNvSpPr>
          <p:nvPr>
            <p:ph type="body" sz="quarter" idx="1"/>
          </p:nvPr>
        </p:nvSpPr>
        <p:spPr/>
        <p:txBody>
          <a:bodyPr>
            <a:normAutofit/>
          </a:bodyPr>
          <a:lstStyle/>
          <a:p>
            <a:r>
              <a:rPr lang="en-US" dirty="0"/>
              <a:t> </a:t>
            </a:r>
          </a:p>
        </p:txBody>
      </p:sp>
      <p:sp>
        <p:nvSpPr>
          <p:cNvPr id="6" name="TextBox 5">
            <a:extLst>
              <a:ext uri="{FF2B5EF4-FFF2-40B4-BE49-F238E27FC236}">
                <a16:creationId xmlns:a16="http://schemas.microsoft.com/office/drawing/2014/main" id="{A63690E0-2D9D-4CF4-B58F-F7AA42234656}"/>
              </a:ext>
            </a:extLst>
          </p:cNvPr>
          <p:cNvSpPr txBox="1"/>
          <p:nvPr/>
        </p:nvSpPr>
        <p:spPr>
          <a:xfrm>
            <a:off x="4631572" y="6636765"/>
            <a:ext cx="1260987"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chemeClr val="bg1"/>
                </a:solidFill>
                <a:effectLst/>
                <a:uFillTx/>
                <a:latin typeface="+mn-lt"/>
                <a:ea typeface="+mn-ea"/>
                <a:cs typeface="+mn-cs"/>
                <a:sym typeface="Calibri"/>
              </a:rPr>
              <a:t>2017</a:t>
            </a:r>
          </a:p>
        </p:txBody>
      </p:sp>
      <p:pic>
        <p:nvPicPr>
          <p:cNvPr id="11" name="Picture 10">
            <a:extLst>
              <a:ext uri="{FF2B5EF4-FFF2-40B4-BE49-F238E27FC236}">
                <a16:creationId xmlns:a16="http://schemas.microsoft.com/office/drawing/2014/main" id="{970D9C4F-B25A-42DD-B882-036C4B5A33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05103" y="4678840"/>
            <a:ext cx="3672460" cy="1919920"/>
          </a:xfrm>
          <a:prstGeom prst="rect">
            <a:avLst/>
          </a:prstGeom>
        </p:spPr>
      </p:pic>
      <p:sp>
        <p:nvSpPr>
          <p:cNvPr id="14" name="Rectangle 13">
            <a:extLst>
              <a:ext uri="{FF2B5EF4-FFF2-40B4-BE49-F238E27FC236}">
                <a16:creationId xmlns:a16="http://schemas.microsoft.com/office/drawing/2014/main" id="{65D985F1-7039-457F-9D27-1AD4346755A1}"/>
              </a:ext>
            </a:extLst>
          </p:cNvPr>
          <p:cNvSpPr/>
          <p:nvPr/>
        </p:nvSpPr>
        <p:spPr>
          <a:xfrm>
            <a:off x="112838" y="2768905"/>
            <a:ext cx="8830597" cy="929550"/>
          </a:xfrm>
          <a:prstGeom prst="rect">
            <a:avLst/>
          </a:prstGeom>
        </p:spPr>
        <p:txBody>
          <a:bodyPr wrap="square">
            <a:spAutoFit/>
          </a:bodyPr>
          <a:lstStyle/>
          <a:p>
            <a:pPr>
              <a:lnSpc>
                <a:spcPct val="107000"/>
              </a:lnSpc>
              <a:spcAft>
                <a:spcPts val="750"/>
              </a:spcAft>
            </a:pPr>
            <a:r>
              <a:rPr lang="en-US" sz="1300" dirty="0">
                <a:solidFill>
                  <a:srgbClr val="232323"/>
                </a:solidFill>
                <a:latin typeface="Verdana" panose="020B0604030504040204" pitchFamily="34" charset="0"/>
                <a:ea typeface="Verdana" panose="020B0604030504040204" pitchFamily="34" charset="0"/>
                <a:cs typeface="Times New Roman" panose="02020603050405020304" pitchFamily="18" charset="0"/>
              </a:rPr>
              <a:t>“When I speak with GlobalHealth, I feel like as though they care for me. And they’re very attentive to what I need, and they’re also very professional, and they’re always there for me. Since I’ve been on the plan with GlobalHealth, they’ve always made sure that I’ve stayed healthy.”</a:t>
            </a:r>
            <a:br>
              <a:rPr lang="en-US" sz="1300" dirty="0">
                <a:solidFill>
                  <a:srgbClr val="232323"/>
                </a:solidFill>
                <a:latin typeface="Verdana" panose="020B0604030504040204" pitchFamily="34" charset="0"/>
                <a:ea typeface="Verdana" panose="020B0604030504040204" pitchFamily="34" charset="0"/>
                <a:cs typeface="Times New Roman" panose="02020603050405020304" pitchFamily="18" charset="0"/>
              </a:rPr>
            </a:br>
            <a:r>
              <a:rPr lang="en-US" sz="1300" b="1" dirty="0">
                <a:solidFill>
                  <a:srgbClr val="232323"/>
                </a:solidFill>
                <a:latin typeface="Verdana" panose="020B0604030504040204" pitchFamily="34" charset="0"/>
                <a:ea typeface="Verdana" panose="020B0604030504040204" pitchFamily="34" charset="0"/>
                <a:cs typeface="Helvetica" panose="020B0604020202020204" pitchFamily="34" charset="0"/>
              </a:rPr>
              <a:t>Jimmy </a:t>
            </a:r>
            <a:r>
              <a:rPr lang="en-US" sz="1300" dirty="0">
                <a:solidFill>
                  <a:srgbClr val="232323"/>
                </a:solidFill>
                <a:latin typeface="Verdana" panose="020B0604030504040204" pitchFamily="34" charset="0"/>
                <a:ea typeface="Verdana" panose="020B0604030504040204" pitchFamily="34" charset="0"/>
                <a:cs typeface="Times New Roman" panose="02020603050405020304" pitchFamily="18" charset="0"/>
              </a:rPr>
              <a:t>GlobalHealth Member</a:t>
            </a:r>
          </a:p>
        </p:txBody>
      </p:sp>
      <p:sp>
        <p:nvSpPr>
          <p:cNvPr id="15" name="Rectangle 14">
            <a:extLst>
              <a:ext uri="{FF2B5EF4-FFF2-40B4-BE49-F238E27FC236}">
                <a16:creationId xmlns:a16="http://schemas.microsoft.com/office/drawing/2014/main" id="{1246D71B-F28A-4FDF-931D-C564E6C2308C}"/>
              </a:ext>
            </a:extLst>
          </p:cNvPr>
          <p:cNvSpPr/>
          <p:nvPr/>
        </p:nvSpPr>
        <p:spPr>
          <a:xfrm>
            <a:off x="123028" y="683055"/>
            <a:ext cx="8820408" cy="892552"/>
          </a:xfrm>
          <a:prstGeom prst="rect">
            <a:avLst/>
          </a:prstGeom>
        </p:spPr>
        <p:txBody>
          <a:bodyPr wrap="square">
            <a:spAutoFit/>
          </a:bodyPr>
          <a:lstStyle/>
          <a:p>
            <a:r>
              <a:rPr lang="en-US" sz="1300" dirty="0">
                <a:solidFill>
                  <a:srgbClr val="232323"/>
                </a:solidFill>
                <a:latin typeface="Verdana" panose="020B0604030504040204" pitchFamily="34" charset="0"/>
                <a:ea typeface="Verdana" panose="020B0604030504040204" pitchFamily="34" charset="0"/>
                <a:cs typeface="Times New Roman" panose="02020603050405020304" pitchFamily="18" charset="0"/>
              </a:rPr>
              <a:t>“I’ve never had an insurance company treat me as well as [GlobalHealth] has treated me. My representative has made me feel comfortable very time I’m around her. I mean, she can call me and check on me and it makes me feel good because she does care. She does care about me.”</a:t>
            </a:r>
          </a:p>
          <a:p>
            <a:r>
              <a:rPr lang="en-US" sz="1300" b="1" dirty="0">
                <a:solidFill>
                  <a:srgbClr val="232323"/>
                </a:solidFill>
                <a:latin typeface="Verdana" panose="020B0604030504040204" pitchFamily="34" charset="0"/>
                <a:ea typeface="Verdana" panose="020B0604030504040204" pitchFamily="34" charset="0"/>
                <a:cs typeface="Helvetica" panose="020B0604020202020204" pitchFamily="34" charset="0"/>
              </a:rPr>
              <a:t>Betty </a:t>
            </a:r>
            <a:r>
              <a:rPr lang="en-US" sz="1300" dirty="0">
                <a:solidFill>
                  <a:srgbClr val="232323"/>
                </a:solidFill>
                <a:latin typeface="Verdana" panose="020B0604030504040204" pitchFamily="34" charset="0"/>
                <a:ea typeface="Verdana" panose="020B0604030504040204" pitchFamily="34" charset="0"/>
                <a:cs typeface="Times New Roman" panose="02020603050405020304" pitchFamily="18" charset="0"/>
              </a:rPr>
              <a:t>GlobalHealth Member</a:t>
            </a:r>
            <a:r>
              <a:rPr lang="en-US" sz="1200" dirty="0">
                <a:solidFill>
                  <a:srgbClr val="232323"/>
                </a:solidFill>
                <a:latin typeface="Verdana" panose="020B0604030504040204" pitchFamily="34" charset="0"/>
                <a:ea typeface="Verdana" panose="020B0604030504040204" pitchFamily="34" charset="0"/>
                <a:cs typeface="Times New Roman" panose="02020603050405020304" pitchFamily="18" charset="0"/>
              </a:rPr>
              <a:t> </a:t>
            </a:r>
          </a:p>
        </p:txBody>
      </p:sp>
      <p:sp>
        <p:nvSpPr>
          <p:cNvPr id="16" name="Rectangle 15">
            <a:extLst>
              <a:ext uri="{FF2B5EF4-FFF2-40B4-BE49-F238E27FC236}">
                <a16:creationId xmlns:a16="http://schemas.microsoft.com/office/drawing/2014/main" id="{FB615177-D23B-4FFE-AC33-2D7A6F2A340B}"/>
              </a:ext>
            </a:extLst>
          </p:cNvPr>
          <p:cNvSpPr/>
          <p:nvPr/>
        </p:nvSpPr>
        <p:spPr>
          <a:xfrm>
            <a:off x="112838" y="1651611"/>
            <a:ext cx="8830598" cy="929550"/>
          </a:xfrm>
          <a:prstGeom prst="rect">
            <a:avLst/>
          </a:prstGeom>
        </p:spPr>
        <p:txBody>
          <a:bodyPr wrap="square">
            <a:spAutoFit/>
          </a:bodyPr>
          <a:lstStyle/>
          <a:p>
            <a:pPr>
              <a:lnSpc>
                <a:spcPct val="107000"/>
              </a:lnSpc>
              <a:spcBef>
                <a:spcPts val="1500"/>
              </a:spcBef>
              <a:spcAft>
                <a:spcPts val="750"/>
              </a:spcAft>
            </a:pPr>
            <a:r>
              <a:rPr lang="en-US" sz="1300" dirty="0">
                <a:solidFill>
                  <a:srgbClr val="232323"/>
                </a:solidFill>
                <a:latin typeface="Verdana" panose="020B0604030504040204" pitchFamily="34" charset="0"/>
                <a:ea typeface="Verdana" panose="020B0604030504040204" pitchFamily="34" charset="0"/>
                <a:cs typeface="Times New Roman" panose="02020603050405020304" pitchFamily="18" charset="0"/>
              </a:rPr>
              <a:t>“[GlobalHealth] Generations helps me because they have a real good drug plan that save me money on my drugs that I purchase. Anytime I’ve called a Generations rep for anything, they’ve gone out of this world for help. They’ve gone beyond, what I consider, the call of duty to help.”</a:t>
            </a:r>
            <a:br>
              <a:rPr lang="en-US" sz="1300" dirty="0">
                <a:solidFill>
                  <a:srgbClr val="232323"/>
                </a:solidFill>
                <a:latin typeface="Verdana" panose="020B0604030504040204" pitchFamily="34" charset="0"/>
                <a:ea typeface="Verdana" panose="020B0604030504040204" pitchFamily="34" charset="0"/>
                <a:cs typeface="Times New Roman" panose="02020603050405020304" pitchFamily="18" charset="0"/>
              </a:rPr>
            </a:br>
            <a:r>
              <a:rPr lang="en-US" sz="1300" b="1" dirty="0">
                <a:solidFill>
                  <a:srgbClr val="232323"/>
                </a:solidFill>
                <a:latin typeface="Verdana" panose="020B0604030504040204" pitchFamily="34" charset="0"/>
                <a:ea typeface="Verdana" panose="020B0604030504040204" pitchFamily="34" charset="0"/>
                <a:cs typeface="Helvetica" panose="020B0604020202020204" pitchFamily="34" charset="0"/>
              </a:rPr>
              <a:t>Jim </a:t>
            </a:r>
            <a:r>
              <a:rPr lang="en-US" sz="1300" dirty="0">
                <a:solidFill>
                  <a:srgbClr val="232323"/>
                </a:solidFill>
                <a:latin typeface="Verdana" panose="020B0604030504040204" pitchFamily="34" charset="0"/>
                <a:ea typeface="Verdana" panose="020B0604030504040204" pitchFamily="34" charset="0"/>
                <a:cs typeface="Times New Roman" panose="02020603050405020304" pitchFamily="18" charset="0"/>
              </a:rPr>
              <a:t>GlobalHealth Member</a:t>
            </a:r>
          </a:p>
        </p:txBody>
      </p:sp>
      <p:sp>
        <p:nvSpPr>
          <p:cNvPr id="7" name="Rectangle 6">
            <a:extLst>
              <a:ext uri="{FF2B5EF4-FFF2-40B4-BE49-F238E27FC236}">
                <a16:creationId xmlns:a16="http://schemas.microsoft.com/office/drawing/2014/main" id="{811FC369-B8BD-4A6F-80B0-446C25DF8A65}"/>
              </a:ext>
            </a:extLst>
          </p:cNvPr>
          <p:cNvSpPr/>
          <p:nvPr/>
        </p:nvSpPr>
        <p:spPr>
          <a:xfrm>
            <a:off x="112838" y="122782"/>
            <a:ext cx="8830598" cy="446276"/>
          </a:xfrm>
          <a:prstGeom prst="rect">
            <a:avLst/>
          </a:prstGeom>
        </p:spPr>
        <p:txBody>
          <a:bodyPr wrap="square">
            <a:spAutoFit/>
          </a:bodyPr>
          <a:lstStyle/>
          <a:p>
            <a:pPr algn="ctr"/>
            <a:r>
              <a:rPr lang="en-US" sz="2300" b="1" dirty="0">
                <a:solidFill>
                  <a:srgbClr val="8A0A17"/>
                </a:solidFill>
                <a:latin typeface="Verdana" panose="020B0604030504040204" pitchFamily="34" charset="0"/>
                <a:ea typeface="Verdana" panose="020B0604030504040204" pitchFamily="34" charset="0"/>
              </a:rPr>
              <a:t>Choose a plan that puts its members first</a:t>
            </a:r>
          </a:p>
        </p:txBody>
      </p:sp>
      <p:sp>
        <p:nvSpPr>
          <p:cNvPr id="2" name="Heart 1">
            <a:extLst>
              <a:ext uri="{FF2B5EF4-FFF2-40B4-BE49-F238E27FC236}">
                <a16:creationId xmlns:a16="http://schemas.microsoft.com/office/drawing/2014/main" id="{3803E362-B9AD-4379-810B-4239F52608B0}"/>
              </a:ext>
            </a:extLst>
          </p:cNvPr>
          <p:cNvSpPr/>
          <p:nvPr/>
        </p:nvSpPr>
        <p:spPr>
          <a:xfrm>
            <a:off x="7111842" y="5381317"/>
            <a:ext cx="660558" cy="514966"/>
          </a:xfrm>
          <a:prstGeom prst="heart">
            <a:avLst/>
          </a:prstGeom>
          <a:solidFill>
            <a:srgbClr val="8A0A17"/>
          </a:solidFill>
          <a:ln w="25400" cap="flat">
            <a:solidFill>
              <a:srgbClr val="8A0A17"/>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pic>
        <p:nvPicPr>
          <p:cNvPr id="8" name="Picture 7">
            <a:extLst>
              <a:ext uri="{FF2B5EF4-FFF2-40B4-BE49-F238E27FC236}">
                <a16:creationId xmlns:a16="http://schemas.microsoft.com/office/drawing/2014/main" id="{976407C1-DEBF-4BC4-BBC6-A167D9ECDC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1079" y="5920830"/>
            <a:ext cx="1634169" cy="677930"/>
          </a:xfrm>
          <a:prstGeom prst="rect">
            <a:avLst/>
          </a:prstGeom>
        </p:spPr>
      </p:pic>
      <p:sp>
        <p:nvSpPr>
          <p:cNvPr id="4" name="Rectangle 3">
            <a:extLst>
              <a:ext uri="{FF2B5EF4-FFF2-40B4-BE49-F238E27FC236}">
                <a16:creationId xmlns:a16="http://schemas.microsoft.com/office/drawing/2014/main" id="{F9408B25-558E-4E2D-B13D-ED91F0F27FF2}"/>
              </a:ext>
            </a:extLst>
          </p:cNvPr>
          <p:cNvSpPr/>
          <p:nvPr/>
        </p:nvSpPr>
        <p:spPr>
          <a:xfrm>
            <a:off x="156701" y="3886200"/>
            <a:ext cx="8830597" cy="929550"/>
          </a:xfrm>
          <a:prstGeom prst="rect">
            <a:avLst/>
          </a:prstGeom>
        </p:spPr>
        <p:txBody>
          <a:bodyPr wrap="square">
            <a:spAutoFit/>
          </a:bodyPr>
          <a:lstStyle/>
          <a:p>
            <a:pPr>
              <a:lnSpc>
                <a:spcPct val="107000"/>
              </a:lnSpc>
              <a:spcAft>
                <a:spcPts val="750"/>
              </a:spcAft>
            </a:pPr>
            <a:r>
              <a:rPr lang="en-US" sz="1300" dirty="0">
                <a:solidFill>
                  <a:srgbClr val="232323"/>
                </a:solidFill>
                <a:latin typeface="Verdana" panose="020B0604030504040204" pitchFamily="34" charset="0"/>
                <a:ea typeface="Verdana" panose="020B0604030504040204" pitchFamily="34" charset="0"/>
                <a:cs typeface="Times New Roman" panose="02020603050405020304" pitchFamily="18" charset="0"/>
              </a:rPr>
              <a:t>“When my nurse calls from GlobalHealth, it makes me feel good. Makes me feel like they care. It makes me feel like I’m not another number. That they truly care. That they reach out. And that they’re concerned about their member and how they’re doing.”</a:t>
            </a:r>
            <a:br>
              <a:rPr lang="en-US" sz="1300" dirty="0">
                <a:solidFill>
                  <a:srgbClr val="232323"/>
                </a:solidFill>
                <a:latin typeface="Verdana" panose="020B0604030504040204" pitchFamily="34" charset="0"/>
                <a:ea typeface="Verdana" panose="020B0604030504040204" pitchFamily="34" charset="0"/>
                <a:cs typeface="Times New Roman" panose="02020603050405020304" pitchFamily="18" charset="0"/>
              </a:rPr>
            </a:br>
            <a:r>
              <a:rPr lang="en-US" sz="1300" b="1" dirty="0">
                <a:solidFill>
                  <a:srgbClr val="232323"/>
                </a:solidFill>
                <a:latin typeface="Verdana" panose="020B0604030504040204" pitchFamily="34" charset="0"/>
                <a:ea typeface="Verdana" panose="020B0604030504040204" pitchFamily="34" charset="0"/>
                <a:cs typeface="Helvetica" panose="020B0604020202020204" pitchFamily="34" charset="0"/>
              </a:rPr>
              <a:t>Anna </a:t>
            </a:r>
            <a:r>
              <a:rPr lang="en-US" sz="1300" dirty="0">
                <a:solidFill>
                  <a:srgbClr val="232323"/>
                </a:solidFill>
                <a:latin typeface="Verdana" panose="020B0604030504040204" pitchFamily="34" charset="0"/>
                <a:ea typeface="Verdana" panose="020B0604030504040204" pitchFamily="34" charset="0"/>
                <a:cs typeface="Times New Roman" panose="02020603050405020304" pitchFamily="18" charset="0"/>
              </a:rPr>
              <a:t>GlobalHealth Member</a:t>
            </a:r>
          </a:p>
        </p:txBody>
      </p:sp>
      <p:pic>
        <p:nvPicPr>
          <p:cNvPr id="5" name="Recorded Sound">
            <a:hlinkClick r:id="" action="ppaction://media"/>
            <a:extLst>
              <a:ext uri="{FF2B5EF4-FFF2-40B4-BE49-F238E27FC236}">
                <a16:creationId xmlns:a16="http://schemas.microsoft.com/office/drawing/2014/main" id="{E11C1953-A2B2-446D-85C1-D16FD7AB6166}"/>
              </a:ext>
            </a:extLst>
          </p:cNvPr>
          <p:cNvPicPr>
            <a:picLocks noChangeAspect="1"/>
          </p:cNvPicPr>
          <p:nvPr>
            <a:audioFile r:link="rId1"/>
            <p:extLst>
              <p:ext uri="{DAA4B4D4-6D71-4841-9C94-3DE7FCFB9230}">
                <p14:media xmlns:p14="http://schemas.microsoft.com/office/powerpoint/2010/main" r:embed="rId2">
                  <p14:trim st="782" end="7397.7006"/>
                  <p14:fade in="1250"/>
                </p14:media>
              </p:ext>
            </p:extLst>
          </p:nvPr>
        </p:nvPicPr>
        <p:blipFill>
          <a:blip r:embed="rId7"/>
          <a:stretch>
            <a:fillRect/>
          </a:stretch>
        </p:blipFill>
        <p:spPr>
          <a:xfrm>
            <a:off x="1950421" y="6120789"/>
            <a:ext cx="609600" cy="609600"/>
          </a:xfrm>
          <a:prstGeom prst="rect">
            <a:avLst/>
          </a:prstGeom>
        </p:spPr>
      </p:pic>
    </p:spTree>
    <p:extLst>
      <p:ext uri="{BB962C8B-B14F-4D97-AF65-F5344CB8AC3E}">
        <p14:creationId xmlns:p14="http://schemas.microsoft.com/office/powerpoint/2010/main" val="1867798795"/>
      </p:ext>
    </p:extLst>
  </p:cSld>
  <p:clrMapOvr>
    <a:masterClrMapping/>
  </p:clrMapOvr>
  <p:transition spd="med" advClick="0" advTm="2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6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37245"/>
            <a:ext cx="9144000" cy="1219200"/>
          </a:xfrm>
          <a:prstGeom prst="rect">
            <a:avLst/>
          </a:prstGeom>
          <a:solidFill>
            <a:srgbClr val="7FA9AE"/>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2700" y="684057"/>
            <a:ext cx="1299116" cy="679163"/>
          </a:xfrm>
          <a:prstGeom prst="rect">
            <a:avLst/>
          </a:prstGeom>
        </p:spPr>
      </p:pic>
      <p:sp>
        <p:nvSpPr>
          <p:cNvPr id="7" name="TextBox 6"/>
          <p:cNvSpPr txBox="1"/>
          <p:nvPr/>
        </p:nvSpPr>
        <p:spPr>
          <a:xfrm>
            <a:off x="2222857" y="526792"/>
            <a:ext cx="4698286" cy="815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chemeClr val="bg1"/>
                </a:solidFill>
                <a:effectLst/>
                <a:uFillTx/>
                <a:latin typeface="Verdana" panose="020B0604030504040204" pitchFamily="34" charset="0"/>
                <a:ea typeface="Verdana" panose="020B0604030504040204" pitchFamily="34" charset="0"/>
                <a:sym typeface="Calibri"/>
              </a:rPr>
              <a:t>Provider Network</a:t>
            </a:r>
            <a:br>
              <a:rPr kumimoji="0" lang="en-US" sz="3600" b="1" i="0" u="none" strike="noStrike" cap="none" spc="0" normalizeH="0" baseline="0" dirty="0">
                <a:ln>
                  <a:noFill/>
                </a:ln>
                <a:solidFill>
                  <a:schemeClr val="bg1"/>
                </a:solidFill>
                <a:effectLst/>
                <a:uFillTx/>
                <a:latin typeface="Verdana" panose="020B0604030504040204" pitchFamily="34" charset="0"/>
                <a:ea typeface="Verdana" panose="020B0604030504040204" pitchFamily="34" charset="0"/>
                <a:sym typeface="Calibri"/>
              </a:rPr>
            </a:br>
            <a:r>
              <a:rPr lang="en-US" sz="1050" b="1" dirty="0">
                <a:solidFill>
                  <a:schemeClr val="bg1"/>
                </a:solidFill>
                <a:latin typeface="Verdana" panose="020B0604030504040204" pitchFamily="34" charset="0"/>
                <a:ea typeface="Verdana" panose="020B0604030504040204" pitchFamily="34" charset="0"/>
              </a:rPr>
              <a:t>as of August 2020</a:t>
            </a:r>
            <a:endParaRPr kumimoji="0" lang="en-US" sz="3600" b="1" i="0" u="none" strike="noStrike" cap="none" spc="0" normalizeH="0" baseline="0" dirty="0">
              <a:ln>
                <a:noFill/>
              </a:ln>
              <a:solidFill>
                <a:schemeClr val="bg1"/>
              </a:solidFill>
              <a:effectLst/>
              <a:uFillTx/>
              <a:latin typeface="Verdana" panose="020B0604030504040204" pitchFamily="34" charset="0"/>
              <a:ea typeface="Verdana" panose="020B0604030504040204" pitchFamily="34" charset="0"/>
              <a:sym typeface="Calibri"/>
            </a:endParaRPr>
          </a:p>
        </p:txBody>
      </p:sp>
      <p:grpSp>
        <p:nvGrpSpPr>
          <p:cNvPr id="12" name="Group 11"/>
          <p:cNvGrpSpPr/>
          <p:nvPr/>
        </p:nvGrpSpPr>
        <p:grpSpPr>
          <a:xfrm>
            <a:off x="264255" y="583107"/>
            <a:ext cx="1622298" cy="1016373"/>
            <a:chOff x="443732" y="349615"/>
            <a:chExt cx="1950399" cy="1221928"/>
          </a:xfrm>
        </p:grpSpPr>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732" y="349615"/>
              <a:ext cx="1950399" cy="812002"/>
            </a:xfrm>
            <a:prstGeom prst="rect">
              <a:avLst/>
            </a:prstGeom>
          </p:spPr>
        </p:pic>
        <p:sp>
          <p:nvSpPr>
            <p:cNvPr id="14" name="Shape 130"/>
            <p:cNvSpPr/>
            <p:nvPr/>
          </p:nvSpPr>
          <p:spPr>
            <a:xfrm>
              <a:off x="674219" y="1238523"/>
              <a:ext cx="1489424" cy="33302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z="1200">
                  <a:solidFill>
                    <a:srgbClr val="FFFFFF"/>
                  </a:solidFill>
                  <a:latin typeface="Verdana"/>
                  <a:ea typeface="Verdana"/>
                  <a:cs typeface="Verdana"/>
                  <a:sym typeface="Verdana"/>
                </a:defRPr>
              </a:lvl1pPr>
            </a:lstStyle>
            <a:p>
              <a:endParaRPr b="1" dirty="0"/>
            </a:p>
          </p:txBody>
        </p:sp>
      </p:grpSp>
      <p:sp>
        <p:nvSpPr>
          <p:cNvPr id="15" name="Shape 69"/>
          <p:cNvSpPr txBox="1"/>
          <p:nvPr/>
        </p:nvSpPr>
        <p:spPr>
          <a:xfrm>
            <a:off x="301366" y="1825988"/>
            <a:ext cx="4062250" cy="4269900"/>
          </a:xfrm>
          <a:prstGeom prst="rect">
            <a:avLst/>
          </a:prstGeom>
          <a:noFill/>
          <a:ln>
            <a:noFill/>
          </a:ln>
        </p:spPr>
        <p:txBody>
          <a:bodyPr lIns="91425" tIns="91425" rIns="91425" bIns="91425" anchor="t" anchorCtr="0">
            <a:noAutofit/>
          </a:bodyPr>
          <a:lstStyle/>
          <a:p>
            <a:pPr lvl="0" algn="ctr" rtl="0">
              <a:spcBef>
                <a:spcPts val="0"/>
              </a:spcBef>
              <a:buNone/>
            </a:pPr>
            <a:r>
              <a:rPr lang="en" sz="1500" u="sng" dirty="0">
                <a:solidFill>
                  <a:srgbClr val="7FA9AE"/>
                </a:solidFill>
                <a:latin typeface="Verdana" panose="020B0604030504040204" pitchFamily="34" charset="0"/>
                <a:ea typeface="Verdana" panose="020B0604030504040204" pitchFamily="34" charset="0"/>
              </a:rPr>
              <a:t>Tulsa Area</a:t>
            </a:r>
          </a:p>
          <a:p>
            <a:pPr marL="457200" lvl="0" indent="-342900" algn="l" rtl="0">
              <a:spcBef>
                <a:spcPts val="0"/>
              </a:spcBef>
              <a:buSzPct val="100000"/>
              <a:buChar char="●"/>
            </a:pPr>
            <a:r>
              <a:rPr lang="en" sz="1500" dirty="0">
                <a:solidFill>
                  <a:srgbClr val="425563"/>
                </a:solidFill>
                <a:latin typeface="Verdana" panose="020B0604030504040204" pitchFamily="34" charset="0"/>
                <a:ea typeface="Verdana" panose="020B0604030504040204" pitchFamily="34" charset="0"/>
              </a:rPr>
              <a:t>Harvard Family Physicians</a:t>
            </a:r>
          </a:p>
          <a:p>
            <a:pPr marL="457200" lvl="0" indent="-342900" algn="l" rtl="0">
              <a:spcBef>
                <a:spcPts val="0"/>
              </a:spcBef>
              <a:buSzPct val="100000"/>
              <a:buChar char="●"/>
            </a:pPr>
            <a:r>
              <a:rPr lang="en" sz="1500" dirty="0">
                <a:solidFill>
                  <a:srgbClr val="425563"/>
                </a:solidFill>
                <a:latin typeface="Verdana" panose="020B0604030504040204" pitchFamily="34" charset="0"/>
                <a:ea typeface="Verdana" panose="020B0604030504040204" pitchFamily="34" charset="0"/>
              </a:rPr>
              <a:t>Utica Park Clinic Physician Group</a:t>
            </a:r>
          </a:p>
          <a:p>
            <a:pPr marL="457200" lvl="0" indent="-342900" algn="l" rtl="0">
              <a:spcBef>
                <a:spcPts val="0"/>
              </a:spcBef>
              <a:buSzPct val="100000"/>
              <a:buChar char="●"/>
            </a:pPr>
            <a:r>
              <a:rPr lang="en" sz="1500" dirty="0">
                <a:solidFill>
                  <a:srgbClr val="425563"/>
                </a:solidFill>
                <a:latin typeface="Verdana" panose="020B0604030504040204" pitchFamily="34" charset="0"/>
                <a:ea typeface="Verdana" panose="020B0604030504040204" pitchFamily="34" charset="0"/>
              </a:rPr>
              <a:t>Hillcrest Medical Center</a:t>
            </a:r>
          </a:p>
          <a:p>
            <a:pPr marL="457200" lvl="0" indent="-342900" rtl="0">
              <a:spcBef>
                <a:spcPts val="0"/>
              </a:spcBef>
              <a:buSzPct val="100000"/>
              <a:buChar char="●"/>
            </a:pPr>
            <a:r>
              <a:rPr lang="en" sz="1500" dirty="0">
                <a:solidFill>
                  <a:srgbClr val="425563"/>
                </a:solidFill>
                <a:latin typeface="Verdana" panose="020B0604030504040204" pitchFamily="34" charset="0"/>
                <a:ea typeface="Verdana" panose="020B0604030504040204" pitchFamily="34" charset="0"/>
              </a:rPr>
              <a:t>Hillcrest South Hospital</a:t>
            </a:r>
          </a:p>
          <a:p>
            <a:pPr marL="457200" indent="-342900">
              <a:buSzPct val="100000"/>
              <a:buFontTx/>
              <a:buChar char="●"/>
            </a:pPr>
            <a:r>
              <a:rPr lang="en" sz="1500" dirty="0">
                <a:solidFill>
                  <a:srgbClr val="425563"/>
                </a:solidFill>
                <a:latin typeface="Verdana" panose="020B0604030504040204" pitchFamily="34" charset="0"/>
                <a:ea typeface="Verdana" panose="020B0604030504040204" pitchFamily="34" charset="0"/>
              </a:rPr>
              <a:t>Hillcrest Hospital Claremore</a:t>
            </a:r>
          </a:p>
          <a:p>
            <a:pPr marL="457200" indent="-342900">
              <a:buSzPct val="100000"/>
              <a:buFontTx/>
              <a:buChar char="●"/>
            </a:pPr>
            <a:r>
              <a:rPr lang="en" sz="1500" dirty="0">
                <a:solidFill>
                  <a:srgbClr val="425563"/>
                </a:solidFill>
                <a:latin typeface="Verdana" panose="020B0604030504040204" pitchFamily="34" charset="0"/>
                <a:ea typeface="Verdana" panose="020B0604030504040204" pitchFamily="34" charset="0"/>
              </a:rPr>
              <a:t>Hillcrest Hospital Pryor</a:t>
            </a:r>
          </a:p>
          <a:p>
            <a:pPr marL="457200" lvl="0" indent="-342900" rtl="0">
              <a:spcBef>
                <a:spcPts val="0"/>
              </a:spcBef>
              <a:buSzPct val="100000"/>
              <a:buChar char="●"/>
            </a:pPr>
            <a:r>
              <a:rPr lang="en" sz="1500" dirty="0">
                <a:solidFill>
                  <a:srgbClr val="425563"/>
                </a:solidFill>
                <a:latin typeface="Verdana" panose="020B0604030504040204" pitchFamily="34" charset="0"/>
                <a:ea typeface="Verdana" panose="020B0604030504040204" pitchFamily="34" charset="0"/>
              </a:rPr>
              <a:t>Tulsa Spine &amp; Specialty Hospital</a:t>
            </a:r>
          </a:p>
          <a:p>
            <a:pPr marL="457200" lvl="0" indent="-342900" rtl="0">
              <a:spcBef>
                <a:spcPts val="0"/>
              </a:spcBef>
              <a:buSzPct val="100000"/>
              <a:buChar char="●"/>
            </a:pPr>
            <a:r>
              <a:rPr lang="en" sz="1500" dirty="0">
                <a:solidFill>
                  <a:srgbClr val="425563"/>
                </a:solidFill>
                <a:latin typeface="Verdana" panose="020B0604030504040204" pitchFamily="34" charset="0"/>
                <a:ea typeface="Verdana" panose="020B0604030504040204" pitchFamily="34" charset="0"/>
              </a:rPr>
              <a:t>Oklahoma Heart Institute</a:t>
            </a:r>
          </a:p>
          <a:p>
            <a:pPr marL="457200" lvl="0" indent="-342900" rtl="0">
              <a:spcBef>
                <a:spcPts val="0"/>
              </a:spcBef>
              <a:buSzPct val="100000"/>
              <a:buChar char="●"/>
            </a:pPr>
            <a:r>
              <a:rPr lang="en" sz="1500" dirty="0">
                <a:solidFill>
                  <a:srgbClr val="425563"/>
                </a:solidFill>
                <a:latin typeface="Verdana" panose="020B0604030504040204" pitchFamily="34" charset="0"/>
                <a:ea typeface="Verdana" panose="020B0604030504040204" pitchFamily="34" charset="0"/>
              </a:rPr>
              <a:t>Oklahoma Surgical Hospital</a:t>
            </a:r>
          </a:p>
          <a:p>
            <a:pPr marL="457200" lvl="0" indent="-342900" rtl="0">
              <a:spcBef>
                <a:spcPts val="0"/>
              </a:spcBef>
              <a:buSzPct val="100000"/>
              <a:buChar char="●"/>
            </a:pPr>
            <a:r>
              <a:rPr lang="en" sz="1500" dirty="0">
                <a:solidFill>
                  <a:srgbClr val="425563"/>
                </a:solidFill>
                <a:latin typeface="Verdana" panose="020B0604030504040204" pitchFamily="34" charset="0"/>
                <a:ea typeface="Verdana" panose="020B0604030504040204" pitchFamily="34" charset="0"/>
              </a:rPr>
              <a:t>OSU Medical Center</a:t>
            </a:r>
          </a:p>
          <a:p>
            <a:pPr marL="457200" lvl="0" indent="-342900" rtl="0">
              <a:spcBef>
                <a:spcPts val="0"/>
              </a:spcBef>
              <a:buSzPct val="100000"/>
              <a:buChar char="●"/>
            </a:pPr>
            <a:r>
              <a:rPr lang="en" sz="1500" dirty="0">
                <a:solidFill>
                  <a:srgbClr val="425563"/>
                </a:solidFill>
                <a:latin typeface="Verdana" panose="020B0604030504040204" pitchFamily="34" charset="0"/>
                <a:ea typeface="Verdana" panose="020B0604030504040204" pitchFamily="34" charset="0"/>
              </a:rPr>
              <a:t>OSU Physicians</a:t>
            </a:r>
          </a:p>
          <a:p>
            <a:pPr marL="457200" lvl="0" indent="-342900" rtl="0">
              <a:spcBef>
                <a:spcPts val="0"/>
              </a:spcBef>
              <a:buSzPct val="100000"/>
              <a:buChar char="●"/>
            </a:pPr>
            <a:r>
              <a:rPr lang="en" sz="1500" dirty="0">
                <a:solidFill>
                  <a:srgbClr val="425563"/>
                </a:solidFill>
                <a:latin typeface="Verdana" panose="020B0604030504040204" pitchFamily="34" charset="0"/>
                <a:ea typeface="Verdana" panose="020B0604030504040204" pitchFamily="34" charset="0"/>
              </a:rPr>
              <a:t>Bailey Medical Center, Owasso</a:t>
            </a:r>
          </a:p>
          <a:p>
            <a:pPr marL="457200" indent="-342900">
              <a:buSzPct val="100000"/>
              <a:buFontTx/>
              <a:buChar char="●"/>
            </a:pPr>
            <a:r>
              <a:rPr lang="en" sz="1500" dirty="0">
                <a:solidFill>
                  <a:srgbClr val="425563"/>
                </a:solidFill>
                <a:latin typeface="Verdana" panose="020B0604030504040204" pitchFamily="34" charset="0"/>
                <a:ea typeface="Verdana" panose="020B0604030504040204" pitchFamily="34" charset="0"/>
              </a:rPr>
              <a:t>Oklahoma Spine and Brain Institute</a:t>
            </a:r>
          </a:p>
          <a:p>
            <a:pPr marL="457200" indent="-342900">
              <a:buSzPct val="100000"/>
              <a:buFontTx/>
              <a:buChar char="●"/>
            </a:pPr>
            <a:r>
              <a:rPr lang="en-US" sz="1500" dirty="0">
                <a:solidFill>
                  <a:srgbClr val="425563"/>
                </a:solidFill>
                <a:latin typeface="Verdana" panose="020B0604030504040204" pitchFamily="34" charset="0"/>
                <a:ea typeface="Verdana" panose="020B0604030504040204" pitchFamily="34" charset="0"/>
              </a:rPr>
              <a:t>McAlester Regional Health Center</a:t>
            </a:r>
            <a:endParaRPr lang="en" sz="1500" dirty="0">
              <a:solidFill>
                <a:srgbClr val="425563"/>
              </a:solidFill>
              <a:latin typeface="Verdana" panose="020B0604030504040204" pitchFamily="34" charset="0"/>
              <a:ea typeface="Verdana" panose="020B0604030504040204" pitchFamily="34" charset="0"/>
            </a:endParaRPr>
          </a:p>
          <a:p>
            <a:pPr marL="457200" lvl="0" indent="-342900" rtl="0">
              <a:spcBef>
                <a:spcPts val="0"/>
              </a:spcBef>
              <a:buSzPct val="100000"/>
              <a:buChar char="●"/>
            </a:pPr>
            <a:endParaRPr lang="en" sz="1500" dirty="0">
              <a:solidFill>
                <a:srgbClr val="425563"/>
              </a:solidFill>
              <a:latin typeface="Verdana" panose="020B0604030504040204" pitchFamily="34" charset="0"/>
              <a:ea typeface="Verdana" panose="020B0604030504040204" pitchFamily="34" charset="0"/>
            </a:endParaRPr>
          </a:p>
        </p:txBody>
      </p:sp>
      <p:sp>
        <p:nvSpPr>
          <p:cNvPr id="16" name="Shape 68"/>
          <p:cNvSpPr txBox="1"/>
          <p:nvPr/>
        </p:nvSpPr>
        <p:spPr>
          <a:xfrm>
            <a:off x="4346341" y="1825988"/>
            <a:ext cx="4602477" cy="4269900"/>
          </a:xfrm>
          <a:prstGeom prst="rect">
            <a:avLst/>
          </a:prstGeom>
          <a:noFill/>
          <a:ln>
            <a:noFill/>
          </a:ln>
        </p:spPr>
        <p:txBody>
          <a:bodyPr lIns="91425" tIns="91425" rIns="91425" bIns="91425" anchor="t" anchorCtr="0">
            <a:noAutofit/>
          </a:bodyPr>
          <a:lstStyle/>
          <a:p>
            <a:pPr lvl="0" algn="ctr" rtl="0">
              <a:spcBef>
                <a:spcPts val="0"/>
              </a:spcBef>
              <a:buNone/>
            </a:pPr>
            <a:r>
              <a:rPr lang="en" sz="1500" u="sng" dirty="0">
                <a:solidFill>
                  <a:srgbClr val="7FA9AE"/>
                </a:solidFill>
                <a:latin typeface="Verdana" panose="020B0604030504040204" pitchFamily="34" charset="0"/>
                <a:ea typeface="Verdana" panose="020B0604030504040204" pitchFamily="34" charset="0"/>
              </a:rPr>
              <a:t>Oklahoma City Area</a:t>
            </a:r>
          </a:p>
          <a:p>
            <a:pPr marL="457200" lvl="0" indent="-342900" rtl="0">
              <a:spcBef>
                <a:spcPts val="0"/>
              </a:spcBef>
              <a:buSzPct val="100000"/>
              <a:buChar char="●"/>
            </a:pPr>
            <a:r>
              <a:rPr lang="en-US" sz="1500" dirty="0">
                <a:solidFill>
                  <a:srgbClr val="425563"/>
                </a:solidFill>
                <a:latin typeface="Verdana" panose="020B0604030504040204" pitchFamily="34" charset="0"/>
                <a:ea typeface="Verdana" panose="020B0604030504040204" pitchFamily="34" charset="0"/>
              </a:rPr>
              <a:t>Centennial Health</a:t>
            </a:r>
            <a:endParaRPr lang="en" sz="1500" dirty="0">
              <a:solidFill>
                <a:srgbClr val="425563"/>
              </a:solidFill>
              <a:latin typeface="Verdana" panose="020B0604030504040204" pitchFamily="34" charset="0"/>
              <a:ea typeface="Verdana" panose="020B0604030504040204" pitchFamily="34" charset="0"/>
            </a:endParaRPr>
          </a:p>
          <a:p>
            <a:pPr marL="457200" lvl="0" indent="-342900" rtl="0">
              <a:spcBef>
                <a:spcPts val="0"/>
              </a:spcBef>
              <a:buSzPct val="100000"/>
              <a:buChar char="●"/>
            </a:pPr>
            <a:r>
              <a:rPr lang="en" sz="1500" dirty="0">
                <a:solidFill>
                  <a:srgbClr val="425563"/>
                </a:solidFill>
                <a:latin typeface="Verdana" panose="020B0604030504040204" pitchFamily="34" charset="0"/>
                <a:ea typeface="Verdana" panose="020B0604030504040204" pitchFamily="34" charset="0"/>
              </a:rPr>
              <a:t>Mercy Hospital</a:t>
            </a:r>
          </a:p>
          <a:p>
            <a:pPr marL="457200" indent="-342900">
              <a:buSzPct val="100000"/>
              <a:buFontTx/>
              <a:buChar char="●"/>
            </a:pPr>
            <a:r>
              <a:rPr lang="en" sz="1500" dirty="0">
                <a:solidFill>
                  <a:srgbClr val="425563"/>
                </a:solidFill>
                <a:latin typeface="Verdana" panose="020B0604030504040204" pitchFamily="34" charset="0"/>
                <a:ea typeface="Verdana" panose="020B0604030504040204" pitchFamily="34" charset="0"/>
              </a:rPr>
              <a:t>Mercy Primary Clinics</a:t>
            </a:r>
          </a:p>
          <a:p>
            <a:pPr marL="457200" lvl="0" indent="-342900" rtl="0">
              <a:spcBef>
                <a:spcPts val="0"/>
              </a:spcBef>
              <a:buSzPct val="100000"/>
              <a:buChar char="●"/>
            </a:pPr>
            <a:r>
              <a:rPr lang="en" sz="1500" dirty="0">
                <a:solidFill>
                  <a:srgbClr val="425563"/>
                </a:solidFill>
                <a:latin typeface="Verdana" panose="020B0604030504040204" pitchFamily="34" charset="0"/>
                <a:ea typeface="Verdana" panose="020B0604030504040204" pitchFamily="34" charset="0"/>
              </a:rPr>
              <a:t>Integris Baptist Medical Center</a:t>
            </a:r>
          </a:p>
          <a:p>
            <a:pPr marL="457200" lvl="0" indent="-342900" rtl="0">
              <a:spcBef>
                <a:spcPts val="0"/>
              </a:spcBef>
              <a:buSzPct val="100000"/>
              <a:buChar char="●"/>
            </a:pPr>
            <a:r>
              <a:rPr lang="en" sz="1500" dirty="0">
                <a:solidFill>
                  <a:srgbClr val="425563"/>
                </a:solidFill>
                <a:latin typeface="Verdana" panose="020B0604030504040204" pitchFamily="34" charset="0"/>
                <a:ea typeface="Verdana" panose="020B0604030504040204" pitchFamily="34" charset="0"/>
              </a:rPr>
              <a:t>Integris Health Edmond</a:t>
            </a:r>
          </a:p>
          <a:p>
            <a:pPr marL="457200" lvl="0" indent="-342900" rtl="0">
              <a:spcBef>
                <a:spcPts val="0"/>
              </a:spcBef>
              <a:buSzPct val="100000"/>
              <a:buChar char="●"/>
            </a:pPr>
            <a:r>
              <a:rPr lang="en" sz="1500" dirty="0">
                <a:solidFill>
                  <a:srgbClr val="425563"/>
                </a:solidFill>
                <a:latin typeface="Verdana" panose="020B0604030504040204" pitchFamily="34" charset="0"/>
                <a:ea typeface="Verdana" panose="020B0604030504040204" pitchFamily="34" charset="0"/>
              </a:rPr>
              <a:t>Integris Southwest Medical Center</a:t>
            </a:r>
          </a:p>
          <a:p>
            <a:pPr marL="457200" indent="-342900">
              <a:buSzPct val="100000"/>
              <a:buFontTx/>
              <a:buChar char="●"/>
            </a:pPr>
            <a:r>
              <a:rPr lang="en" sz="1500" dirty="0">
                <a:solidFill>
                  <a:srgbClr val="425563"/>
                </a:solidFill>
                <a:latin typeface="Verdana" panose="020B0604030504040204" pitchFamily="34" charset="0"/>
                <a:ea typeface="Verdana" panose="020B0604030504040204" pitchFamily="34" charset="0"/>
              </a:rPr>
              <a:t>Integris Primary and Specialty Care Clinics</a:t>
            </a:r>
          </a:p>
          <a:p>
            <a:pPr marL="457200" indent="-342900">
              <a:buSzPct val="100000"/>
              <a:buFontTx/>
              <a:buChar char="●"/>
            </a:pPr>
            <a:r>
              <a:rPr lang="en" sz="1500" dirty="0">
                <a:solidFill>
                  <a:srgbClr val="425563"/>
                </a:solidFill>
                <a:latin typeface="Verdana" panose="020B0604030504040204" pitchFamily="34" charset="0"/>
                <a:ea typeface="Verdana" panose="020B0604030504040204" pitchFamily="34" charset="0"/>
              </a:rPr>
              <a:t>Integris Deaconess Hospital </a:t>
            </a:r>
          </a:p>
          <a:p>
            <a:pPr marL="457200" lvl="0" indent="-342900" rtl="0">
              <a:spcBef>
                <a:spcPts val="0"/>
              </a:spcBef>
              <a:buSzPct val="100000"/>
              <a:buChar char="●"/>
            </a:pPr>
            <a:r>
              <a:rPr lang="en" sz="1500" dirty="0">
                <a:solidFill>
                  <a:srgbClr val="425563"/>
                </a:solidFill>
                <a:latin typeface="Verdana" panose="020B0604030504040204" pitchFamily="34" charset="0"/>
                <a:ea typeface="Verdana" panose="020B0604030504040204" pitchFamily="34" charset="0"/>
              </a:rPr>
              <a:t>Oklahoma Heart Hospitals (North &amp; South)</a:t>
            </a:r>
          </a:p>
          <a:p>
            <a:pPr marL="457200" lvl="0" indent="-342900" rtl="0">
              <a:spcBef>
                <a:spcPts val="0"/>
              </a:spcBef>
              <a:buSzPct val="100000"/>
              <a:buChar char="●"/>
            </a:pPr>
            <a:r>
              <a:rPr lang="en" sz="1500" dirty="0">
                <a:solidFill>
                  <a:srgbClr val="425563"/>
                </a:solidFill>
                <a:latin typeface="Verdana" panose="020B0604030504040204" pitchFamily="34" charset="0"/>
                <a:ea typeface="Verdana" panose="020B0604030504040204" pitchFamily="34" charset="0"/>
              </a:rPr>
              <a:t>Bone and Joint Hospital at St. Anthony</a:t>
            </a:r>
          </a:p>
          <a:p>
            <a:pPr marL="457200" lvl="0" indent="-342900" rtl="0">
              <a:spcBef>
                <a:spcPts val="0"/>
              </a:spcBef>
              <a:buSzPct val="100000"/>
              <a:buChar char="●"/>
            </a:pPr>
            <a:r>
              <a:rPr lang="en" sz="1500" dirty="0">
                <a:solidFill>
                  <a:srgbClr val="425563"/>
                </a:solidFill>
                <a:latin typeface="Verdana" panose="020B0604030504040204" pitchFamily="34" charset="0"/>
                <a:ea typeface="Verdana" panose="020B0604030504040204" pitchFamily="34" charset="0"/>
              </a:rPr>
              <a:t>St. Anthony Hospital</a:t>
            </a:r>
          </a:p>
          <a:p>
            <a:pPr marL="457200" lvl="0" indent="-342900" rtl="0">
              <a:spcBef>
                <a:spcPts val="0"/>
              </a:spcBef>
              <a:buSzPct val="100000"/>
              <a:buChar char="●"/>
            </a:pPr>
            <a:r>
              <a:rPr lang="en" sz="1500" dirty="0">
                <a:solidFill>
                  <a:srgbClr val="425563"/>
                </a:solidFill>
                <a:latin typeface="Verdana" panose="020B0604030504040204" pitchFamily="34" charset="0"/>
                <a:ea typeface="Verdana" panose="020B0604030504040204" pitchFamily="34" charset="0"/>
              </a:rPr>
              <a:t>Variety Care Clinic</a:t>
            </a:r>
          </a:p>
          <a:p>
            <a:pPr marL="457200" lvl="0" indent="-342900" rtl="0">
              <a:spcBef>
                <a:spcPts val="0"/>
              </a:spcBef>
              <a:buSzPct val="100000"/>
              <a:buChar char="●"/>
            </a:pPr>
            <a:r>
              <a:rPr lang="en" sz="1500" dirty="0">
                <a:solidFill>
                  <a:srgbClr val="425563"/>
                </a:solidFill>
                <a:latin typeface="Verdana" panose="020B0604030504040204" pitchFamily="34" charset="0"/>
                <a:ea typeface="Verdana" panose="020B0604030504040204" pitchFamily="34" charset="0"/>
              </a:rPr>
              <a:t>Lakeside Women’s Center of Oklahoma</a:t>
            </a:r>
          </a:p>
          <a:p>
            <a:pPr lvl="0">
              <a:spcBef>
                <a:spcPts val="0"/>
              </a:spcBef>
              <a:buNone/>
            </a:pPr>
            <a:endParaRPr sz="1500" dirty="0">
              <a:solidFill>
                <a:srgbClr val="425563"/>
              </a:solidFill>
              <a:latin typeface="Verdana" panose="020B0604030504040204" pitchFamily="34" charset="0"/>
              <a:ea typeface="Verdana" panose="020B0604030504040204" pitchFamily="34" charset="0"/>
            </a:endParaRPr>
          </a:p>
        </p:txBody>
      </p:sp>
      <p:sp>
        <p:nvSpPr>
          <p:cNvPr id="19" name="TextBox 18"/>
          <p:cNvSpPr txBox="1"/>
          <p:nvPr/>
        </p:nvSpPr>
        <p:spPr>
          <a:xfrm>
            <a:off x="471944" y="5535519"/>
            <a:ext cx="8306296" cy="16619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br>
              <a:rPr lang="en-US" dirty="0">
                <a:solidFill>
                  <a:srgbClr val="425563"/>
                </a:solidFill>
                <a:latin typeface="Verdana" panose="020B0604030504040204" pitchFamily="34" charset="0"/>
                <a:ea typeface="Verdana" panose="020B0604030504040204" pitchFamily="34" charset="0"/>
              </a:rPr>
            </a:br>
            <a:r>
              <a:rPr lang="en-US" sz="1200" dirty="0">
                <a:solidFill>
                  <a:srgbClr val="425563"/>
                </a:solidFill>
                <a:latin typeface="Verdana" panose="020B0604030504040204" pitchFamily="34" charset="0"/>
                <a:ea typeface="Verdana" panose="020B0604030504040204" pitchFamily="34" charset="0"/>
              </a:rPr>
              <a:t>This is not a full list of providers. Other providers are available in our network. The provider network may change at any time. You will receive notice when necessary. To see if your local provider or hospital is in network, visit www.GlobalHealth.com/search or call Customer Care at 1-877-280-5600.</a:t>
            </a:r>
          </a:p>
          <a:p>
            <a:endParaRPr lang="en-US" sz="600" dirty="0">
              <a:solidFill>
                <a:srgbClr val="425563"/>
              </a:solidFill>
              <a:latin typeface="Verdana" panose="020B0604030504040204" pitchFamily="34" charset="0"/>
              <a:ea typeface="Verdana" panose="020B0604030504040204" pitchFamily="34" charset="0"/>
            </a:endParaRPr>
          </a:p>
          <a:p>
            <a:r>
              <a:rPr lang="en-US" sz="1200" dirty="0">
                <a:solidFill>
                  <a:srgbClr val="7FA9AE"/>
                </a:solidFill>
                <a:latin typeface="Verdana" panose="020B0604030504040204" pitchFamily="34" charset="0"/>
                <a:ea typeface="Verdana" panose="020B0604030504040204" pitchFamily="34" charset="0"/>
              </a:rPr>
              <a:t>Out-of-network care is not covered except for emergency or urgent care.</a:t>
            </a:r>
          </a:p>
          <a:p>
            <a:endParaRPr lang="en-US" sz="1200" dirty="0">
              <a:solidFill>
                <a:srgbClr val="425563"/>
              </a:solidFill>
              <a:latin typeface="Verdana" panose="020B0604030504040204" pitchFamily="34" charset="0"/>
              <a:ea typeface="Verdana" panose="020B0604030504040204" pitchFamily="34" charset="0"/>
            </a:endParaRPr>
          </a:p>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Verdana" panose="020B0604030504040204" pitchFamily="34" charset="0"/>
              <a:ea typeface="Verdana" panose="020B0604030504040204" pitchFamily="34" charset="0"/>
              <a:sym typeface="Calibri"/>
            </a:endParaRPr>
          </a:p>
        </p:txBody>
      </p:sp>
      <p:pic>
        <p:nvPicPr>
          <p:cNvPr id="2" name="Recorded Sound">
            <a:hlinkClick r:id="" action="ppaction://media"/>
            <a:extLst>
              <a:ext uri="{FF2B5EF4-FFF2-40B4-BE49-F238E27FC236}">
                <a16:creationId xmlns:a16="http://schemas.microsoft.com/office/drawing/2014/main" id="{E94DA2D5-116A-4225-9194-2147498E14BD}"/>
              </a:ext>
            </a:extLst>
          </p:cNvPr>
          <p:cNvPicPr>
            <a:picLocks noChangeAspect="1"/>
          </p:cNvPicPr>
          <p:nvPr>
            <a:audioFile r:link="rId1"/>
            <p:extLst>
              <p:ext uri="{DAA4B4D4-6D71-4841-9C94-3DE7FCFB9230}">
                <p14:media xmlns:p14="http://schemas.microsoft.com/office/powerpoint/2010/main" r:embed="rId2">
                  <p14:trim st="800" end="54511.7777"/>
                  <p14:fade in="1250"/>
                </p14:media>
              </p:ext>
            </p:extLst>
          </p:nvPr>
        </p:nvPicPr>
        <p:blipFill>
          <a:blip r:embed="rId7"/>
          <a:stretch>
            <a:fillRect/>
          </a:stretch>
        </p:blipFill>
        <p:spPr>
          <a:xfrm>
            <a:off x="7984299" y="6207369"/>
            <a:ext cx="529883" cy="609600"/>
          </a:xfrm>
          <a:prstGeom prst="rect">
            <a:avLst/>
          </a:prstGeom>
        </p:spPr>
      </p:pic>
    </p:spTree>
    <p:extLst>
      <p:ext uri="{BB962C8B-B14F-4D97-AF65-F5344CB8AC3E}">
        <p14:creationId xmlns:p14="http://schemas.microsoft.com/office/powerpoint/2010/main" val="2941911132"/>
      </p:ext>
    </p:extLst>
  </p:cSld>
  <p:clrMapOvr>
    <a:masterClrMapping/>
  </p:clrMapOvr>
  <p:transition spd="med" advClick="0" advTm="4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57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49B683-3833-4674-8163-E62839DDEBBA}"/>
              </a:ext>
            </a:extLst>
          </p:cNvPr>
          <p:cNvSpPr/>
          <p:nvPr/>
        </p:nvSpPr>
        <p:spPr>
          <a:xfrm>
            <a:off x="0" y="-1"/>
            <a:ext cx="9144001" cy="6858001"/>
          </a:xfrm>
          <a:prstGeom prst="rect">
            <a:avLst/>
          </a:prstGeom>
          <a:solidFill>
            <a:srgbClr val="DCEAEC"/>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pic>
        <p:nvPicPr>
          <p:cNvPr id="4" name="Picture 3">
            <a:extLst>
              <a:ext uri="{FF2B5EF4-FFF2-40B4-BE49-F238E27FC236}">
                <a16:creationId xmlns:a16="http://schemas.microsoft.com/office/drawing/2014/main" id="{5D8F2686-8B5C-48BF-AEA2-042A66BF8F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4489" y="-77864"/>
            <a:ext cx="2795022" cy="1830089"/>
          </a:xfrm>
          <a:prstGeom prst="rect">
            <a:avLst/>
          </a:prstGeom>
        </p:spPr>
      </p:pic>
      <p:pic>
        <p:nvPicPr>
          <p:cNvPr id="5" name="Picture 4">
            <a:extLst>
              <a:ext uri="{FF2B5EF4-FFF2-40B4-BE49-F238E27FC236}">
                <a16:creationId xmlns:a16="http://schemas.microsoft.com/office/drawing/2014/main" id="{0C8B6687-3A03-42C3-9CE1-9E0335232A8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475653" y="252160"/>
            <a:ext cx="2192695" cy="913802"/>
          </a:xfrm>
          <a:prstGeom prst="rect">
            <a:avLst/>
          </a:prstGeom>
        </p:spPr>
      </p:pic>
      <p:sp>
        <p:nvSpPr>
          <p:cNvPr id="6" name="TextBox 5">
            <a:extLst>
              <a:ext uri="{FF2B5EF4-FFF2-40B4-BE49-F238E27FC236}">
                <a16:creationId xmlns:a16="http://schemas.microsoft.com/office/drawing/2014/main" id="{18660AEE-2CF9-4E59-9993-43D79C220C28}"/>
              </a:ext>
            </a:extLst>
          </p:cNvPr>
          <p:cNvSpPr txBox="1"/>
          <p:nvPr/>
        </p:nvSpPr>
        <p:spPr>
          <a:xfrm>
            <a:off x="3920837" y="1222813"/>
            <a:ext cx="1302327"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3B6670"/>
                </a:solidFill>
                <a:effectLst/>
                <a:uFillTx/>
                <a:latin typeface="Verdana" panose="020B0604030504040204" pitchFamily="34" charset="0"/>
                <a:ea typeface="Verdana" panose="020B0604030504040204" pitchFamily="34" charset="0"/>
                <a:sym typeface="Calibri"/>
              </a:rPr>
              <a:t>2021</a:t>
            </a:r>
          </a:p>
        </p:txBody>
      </p:sp>
      <p:grpSp>
        <p:nvGrpSpPr>
          <p:cNvPr id="2" name="Group 1">
            <a:extLst>
              <a:ext uri="{FF2B5EF4-FFF2-40B4-BE49-F238E27FC236}">
                <a16:creationId xmlns:a16="http://schemas.microsoft.com/office/drawing/2014/main" id="{57F260AC-D30E-41DD-98BC-4233AA08C253}"/>
              </a:ext>
            </a:extLst>
          </p:cNvPr>
          <p:cNvGrpSpPr/>
          <p:nvPr/>
        </p:nvGrpSpPr>
        <p:grpSpPr>
          <a:xfrm>
            <a:off x="-3327" y="5076936"/>
            <a:ext cx="9150654" cy="929343"/>
            <a:chOff x="13303" y="2228927"/>
            <a:chExt cx="9130698" cy="929343"/>
          </a:xfrm>
        </p:grpSpPr>
        <p:sp>
          <p:nvSpPr>
            <p:cNvPr id="8" name="Rectangle 7">
              <a:extLst>
                <a:ext uri="{FF2B5EF4-FFF2-40B4-BE49-F238E27FC236}">
                  <a16:creationId xmlns:a16="http://schemas.microsoft.com/office/drawing/2014/main" id="{DB43FF73-D9A4-4CE1-AC1C-B26BA5B76CC3}"/>
                </a:ext>
              </a:extLst>
            </p:cNvPr>
            <p:cNvSpPr/>
            <p:nvPr/>
          </p:nvSpPr>
          <p:spPr>
            <a:xfrm>
              <a:off x="13303" y="2228927"/>
              <a:ext cx="9130698" cy="909887"/>
            </a:xfrm>
            <a:prstGeom prst="rect">
              <a:avLst/>
            </a:prstGeom>
            <a:solidFill>
              <a:srgbClr val="3B6670"/>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
          <p:nvSpPr>
            <p:cNvPr id="9" name="TextBox 8">
              <a:extLst>
                <a:ext uri="{FF2B5EF4-FFF2-40B4-BE49-F238E27FC236}">
                  <a16:creationId xmlns:a16="http://schemas.microsoft.com/office/drawing/2014/main" id="{12BD48FE-C538-4EE5-86FD-5A5696A4B9E3}"/>
                </a:ext>
              </a:extLst>
            </p:cNvPr>
            <p:cNvSpPr txBox="1"/>
            <p:nvPr/>
          </p:nvSpPr>
          <p:spPr>
            <a:xfrm>
              <a:off x="46170" y="2419608"/>
              <a:ext cx="9051660"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US" sz="2800" b="1" dirty="0">
                  <a:solidFill>
                    <a:srgbClr val="FFAB47"/>
                  </a:solidFill>
                  <a:latin typeface="Verdana" panose="020B0604030504040204" pitchFamily="34" charset="0"/>
                  <a:ea typeface="Verdana" panose="020B0604030504040204" pitchFamily="34" charset="0"/>
                </a:rPr>
                <a:t>Fewer</a:t>
              </a:r>
              <a:r>
                <a:rPr lang="en-US" sz="2800" b="1" dirty="0">
                  <a:solidFill>
                    <a:schemeClr val="bg1"/>
                  </a:solidFill>
                  <a:latin typeface="Verdana" panose="020B0604030504040204" pitchFamily="34" charset="0"/>
                  <a:ea typeface="Verdana" panose="020B0604030504040204" pitchFamily="34" charset="0"/>
                </a:rPr>
                <a:t> expenses. </a:t>
              </a:r>
              <a:r>
                <a:rPr lang="en-US" sz="2800" b="1" dirty="0">
                  <a:solidFill>
                    <a:srgbClr val="FFAB47"/>
                  </a:solidFill>
                  <a:latin typeface="Verdana" panose="020B0604030504040204" pitchFamily="34" charset="0"/>
                  <a:ea typeface="Verdana" panose="020B0604030504040204" pitchFamily="34" charset="0"/>
                </a:rPr>
                <a:t>Greater</a:t>
              </a:r>
              <a:r>
                <a:rPr lang="en-US" sz="2800" b="1" dirty="0">
                  <a:solidFill>
                    <a:schemeClr val="bg1"/>
                  </a:solidFill>
                  <a:latin typeface="Verdana" panose="020B0604030504040204" pitchFamily="34" charset="0"/>
                  <a:ea typeface="Verdana" panose="020B0604030504040204" pitchFamily="34" charset="0"/>
                </a:rPr>
                <a:t> care. </a:t>
              </a:r>
              <a:r>
                <a:rPr lang="en-US" sz="2800" b="1" dirty="0">
                  <a:solidFill>
                    <a:srgbClr val="FFAB47"/>
                  </a:solidFill>
                  <a:latin typeface="Verdana" panose="020B0604030504040204" pitchFamily="34" charset="0"/>
                  <a:ea typeface="Verdana" panose="020B0604030504040204" pitchFamily="34" charset="0"/>
                </a:rPr>
                <a:t>Less</a:t>
              </a:r>
              <a:r>
                <a:rPr lang="en-US" sz="2800" b="1" dirty="0">
                  <a:solidFill>
                    <a:schemeClr val="bg1"/>
                  </a:solidFill>
                  <a:latin typeface="Verdana" panose="020B0604030504040204" pitchFamily="34" charset="0"/>
                  <a:ea typeface="Verdana" panose="020B0604030504040204" pitchFamily="34" charset="0"/>
                </a:rPr>
                <a:t> worry. </a:t>
              </a:r>
            </a:p>
            <a:p>
              <a:pPr marL="0" marR="0" indent="0" algn="l" defTabSz="4572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000000"/>
                </a:solidFill>
                <a:uFillTx/>
                <a:latin typeface="Verdana" panose="020B0604030504040204" pitchFamily="34" charset="0"/>
                <a:ea typeface="Verdana" panose="020B0604030504040204" pitchFamily="34" charset="0"/>
                <a:sym typeface="Calibri"/>
              </a:endParaRPr>
            </a:p>
          </p:txBody>
        </p:sp>
      </p:grpSp>
      <p:sp>
        <p:nvSpPr>
          <p:cNvPr id="17" name="Rectangle 16">
            <a:extLst>
              <a:ext uri="{FF2B5EF4-FFF2-40B4-BE49-F238E27FC236}">
                <a16:creationId xmlns:a16="http://schemas.microsoft.com/office/drawing/2014/main" id="{BAB4B328-773F-48E0-91D8-CDA095CC3867}"/>
              </a:ext>
            </a:extLst>
          </p:cNvPr>
          <p:cNvSpPr/>
          <p:nvPr/>
        </p:nvSpPr>
        <p:spPr>
          <a:xfrm>
            <a:off x="738949" y="1925732"/>
            <a:ext cx="7789277" cy="1877437"/>
          </a:xfrm>
          <a:prstGeom prst="rect">
            <a:avLst/>
          </a:prstGeom>
        </p:spPr>
        <p:txBody>
          <a:bodyPr wrap="square">
            <a:spAutoFit/>
          </a:bodyPr>
          <a:lstStyle/>
          <a:p>
            <a:endParaRPr lang="en-US" sz="2000" b="1" dirty="0">
              <a:solidFill>
                <a:srgbClr val="232323"/>
              </a:solidFill>
              <a:latin typeface="Verdana" panose="020B0604030504040204" pitchFamily="34" charset="0"/>
              <a:ea typeface="Verdana" panose="020B0604030504040204" pitchFamily="34" charset="0"/>
            </a:endParaRPr>
          </a:p>
          <a:p>
            <a:pPr algn="ctr"/>
            <a:r>
              <a:rPr lang="en-US" sz="2000" b="1" dirty="0">
                <a:solidFill>
                  <a:srgbClr val="232323"/>
                </a:solidFill>
                <a:latin typeface="Verdana" panose="020B0604030504040204" pitchFamily="34" charset="0"/>
                <a:ea typeface="Verdana" panose="020B0604030504040204" pitchFamily="34" charset="0"/>
              </a:rPr>
              <a:t> </a:t>
            </a:r>
            <a:r>
              <a:rPr lang="en-US" b="1" dirty="0">
                <a:solidFill>
                  <a:srgbClr val="232323"/>
                </a:solidFill>
                <a:latin typeface="Verdana" panose="020B0604030504040204" pitchFamily="34" charset="0"/>
                <a:ea typeface="Verdana" panose="020B0604030504040204" pitchFamily="34" charset="0"/>
                <a:cs typeface="Gotham Bold" pitchFamily="50" charset="0"/>
              </a:rPr>
              <a:t>Call 844-299-6999 (TTY: 711)</a:t>
            </a:r>
          </a:p>
          <a:p>
            <a:pPr algn="ctr"/>
            <a:r>
              <a:rPr lang="en-US" b="1" dirty="0">
                <a:solidFill>
                  <a:srgbClr val="232323"/>
                </a:solidFill>
                <a:latin typeface="Verdana" panose="020B0604030504040204" pitchFamily="34" charset="0"/>
                <a:ea typeface="Verdana" panose="020B0604030504040204" pitchFamily="34" charset="0"/>
                <a:cs typeface="Gotham Bold" pitchFamily="50" charset="0"/>
              </a:rPr>
              <a:t>www.GlobalHealth.com/MyStatePlan</a:t>
            </a:r>
            <a:br>
              <a:rPr lang="en-US" b="1" dirty="0">
                <a:solidFill>
                  <a:srgbClr val="232323"/>
                </a:solidFill>
                <a:latin typeface="Verdana" panose="020B0604030504040204" pitchFamily="34" charset="0"/>
                <a:ea typeface="Verdana" panose="020B0604030504040204" pitchFamily="34" charset="0"/>
                <a:cs typeface="Gotham Bold" pitchFamily="50" charset="0"/>
              </a:rPr>
            </a:br>
            <a:r>
              <a:rPr lang="en-US" b="1" dirty="0">
                <a:solidFill>
                  <a:srgbClr val="232323"/>
                </a:solidFill>
                <a:latin typeface="Verdana" panose="020B0604030504040204" pitchFamily="34" charset="0"/>
                <a:ea typeface="Verdana" panose="020B0604030504040204" pitchFamily="34" charset="0"/>
                <a:cs typeface="Gotham Bold" pitchFamily="50" charset="0"/>
              </a:rPr>
              <a:t>StateAnswers@globalhealth.com</a:t>
            </a:r>
          </a:p>
          <a:p>
            <a:pPr algn="ctr"/>
            <a:endParaRPr lang="en-US" sz="2000" b="1" dirty="0">
              <a:solidFill>
                <a:srgbClr val="232323"/>
              </a:solidFill>
              <a:latin typeface="Verdana" panose="020B0604030504040204" pitchFamily="34" charset="0"/>
              <a:ea typeface="Verdana" panose="020B0604030504040204" pitchFamily="34" charset="0"/>
            </a:endParaRPr>
          </a:p>
          <a:p>
            <a:endParaRPr lang="en-US" sz="2000" b="1" dirty="0">
              <a:solidFill>
                <a:srgbClr val="232323"/>
              </a:solidFill>
              <a:latin typeface="Verdana" panose="020B0604030504040204" pitchFamily="34" charset="0"/>
              <a:ea typeface="Verdana" panose="020B0604030504040204" pitchFamily="34" charset="0"/>
            </a:endParaRPr>
          </a:p>
        </p:txBody>
      </p:sp>
      <p:sp>
        <p:nvSpPr>
          <p:cNvPr id="18" name="TextBox 17">
            <a:extLst>
              <a:ext uri="{FF2B5EF4-FFF2-40B4-BE49-F238E27FC236}">
                <a16:creationId xmlns:a16="http://schemas.microsoft.com/office/drawing/2014/main" id="{D00253D3-DDBB-40E8-B622-48580701E931}"/>
              </a:ext>
            </a:extLst>
          </p:cNvPr>
          <p:cNvSpPr txBox="1"/>
          <p:nvPr/>
        </p:nvSpPr>
        <p:spPr>
          <a:xfrm>
            <a:off x="46170" y="1730455"/>
            <a:ext cx="9051660"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US" sz="2800" b="1" dirty="0">
                <a:solidFill>
                  <a:srgbClr val="8A0A17"/>
                </a:solidFill>
                <a:latin typeface="Verdana" panose="020B0604030504040204" pitchFamily="34" charset="0"/>
                <a:ea typeface="Verdana" panose="020B0604030504040204" pitchFamily="34" charset="0"/>
                <a:cs typeface="Gotham Bold" pitchFamily="50" charset="0"/>
              </a:rPr>
              <a:t>Connect With Us</a:t>
            </a:r>
          </a:p>
          <a:p>
            <a:pPr marL="0" marR="0" indent="0" algn="l"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000000"/>
              </a:solidFill>
              <a:uFillTx/>
              <a:latin typeface="Verdana" panose="020B0604030504040204" pitchFamily="34" charset="0"/>
              <a:ea typeface="Verdana" panose="020B0604030504040204" pitchFamily="34" charset="0"/>
              <a:sym typeface="Calibri"/>
            </a:endParaRPr>
          </a:p>
        </p:txBody>
      </p:sp>
      <p:pic>
        <p:nvPicPr>
          <p:cNvPr id="19" name="Picture 18">
            <a:extLst>
              <a:ext uri="{FF2B5EF4-FFF2-40B4-BE49-F238E27FC236}">
                <a16:creationId xmlns:a16="http://schemas.microsoft.com/office/drawing/2014/main" id="{7FF08DF0-6DB6-41C2-9757-0748428C059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9788" y="3039459"/>
            <a:ext cx="405419" cy="609653"/>
          </a:xfrm>
          <a:prstGeom prst="rect">
            <a:avLst/>
          </a:prstGeom>
        </p:spPr>
      </p:pic>
      <p:sp>
        <p:nvSpPr>
          <p:cNvPr id="22" name="TextBox 21">
            <a:extLst>
              <a:ext uri="{FF2B5EF4-FFF2-40B4-BE49-F238E27FC236}">
                <a16:creationId xmlns:a16="http://schemas.microsoft.com/office/drawing/2014/main" id="{808912A0-28A2-4781-A6C0-0620A411F152}"/>
              </a:ext>
            </a:extLst>
          </p:cNvPr>
          <p:cNvSpPr txBox="1"/>
          <p:nvPr/>
        </p:nvSpPr>
        <p:spPr>
          <a:xfrm>
            <a:off x="-1069861" y="3595576"/>
            <a:ext cx="5252148"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US" sz="1600" b="1" dirty="0">
                <a:solidFill>
                  <a:srgbClr val="232323"/>
                </a:solidFill>
                <a:latin typeface="Verdana" panose="020B0604030504040204" pitchFamily="34" charset="0"/>
                <a:ea typeface="Verdana" panose="020B0604030504040204" pitchFamily="34" charset="0"/>
                <a:cs typeface="Gotham Bold" pitchFamily="50" charset="0"/>
              </a:rPr>
              <a:t>GlobalHealth Inc.</a:t>
            </a:r>
            <a:endParaRPr kumimoji="0" lang="en-US" sz="1600" b="1" i="0" u="none" strike="noStrike" cap="none" spc="0" normalizeH="0" baseline="0" dirty="0">
              <a:ln>
                <a:noFill/>
              </a:ln>
              <a:solidFill>
                <a:srgbClr val="232323"/>
              </a:solidFill>
              <a:uFillTx/>
              <a:latin typeface="Verdana" panose="020B0604030504040204" pitchFamily="34" charset="0"/>
              <a:ea typeface="Verdana" panose="020B0604030504040204" pitchFamily="34" charset="0"/>
              <a:cs typeface="Gotham Bold" pitchFamily="50" charset="0"/>
              <a:sym typeface="Calibri"/>
            </a:endParaRPr>
          </a:p>
        </p:txBody>
      </p:sp>
      <p:sp>
        <p:nvSpPr>
          <p:cNvPr id="23" name="TextBox 22">
            <a:extLst>
              <a:ext uri="{FF2B5EF4-FFF2-40B4-BE49-F238E27FC236}">
                <a16:creationId xmlns:a16="http://schemas.microsoft.com/office/drawing/2014/main" id="{52ED684B-53B8-4F09-A38B-82AAC9B75B20}"/>
              </a:ext>
            </a:extLst>
          </p:cNvPr>
          <p:cNvSpPr txBox="1"/>
          <p:nvPr/>
        </p:nvSpPr>
        <p:spPr>
          <a:xfrm>
            <a:off x="4934216" y="3591290"/>
            <a:ext cx="5030945"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kumimoji="0" lang="en-US" sz="1600" b="1" i="0" u="none" strike="noStrike" cap="none" spc="0" normalizeH="0" baseline="0" dirty="0">
                <a:ln>
                  <a:noFill/>
                </a:ln>
                <a:solidFill>
                  <a:srgbClr val="232323"/>
                </a:solidFill>
                <a:uFillTx/>
                <a:latin typeface="Verdana" panose="020B0604030504040204" pitchFamily="34" charset="0"/>
                <a:ea typeface="Verdana" panose="020B0604030504040204" pitchFamily="34" charset="0"/>
                <a:cs typeface="Gotham Bold" pitchFamily="50" charset="0"/>
                <a:sym typeface="Calibri"/>
              </a:rPr>
              <a:t>Download our Mobile App</a:t>
            </a:r>
          </a:p>
        </p:txBody>
      </p:sp>
      <p:pic>
        <p:nvPicPr>
          <p:cNvPr id="24" name="Picture 23">
            <a:extLst>
              <a:ext uri="{FF2B5EF4-FFF2-40B4-BE49-F238E27FC236}">
                <a16:creationId xmlns:a16="http://schemas.microsoft.com/office/drawing/2014/main" id="{7C48831E-1B18-4E0A-BA65-75AF8DB2437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5625" y="3253086"/>
            <a:ext cx="1601176" cy="306475"/>
          </a:xfrm>
          <a:prstGeom prst="rect">
            <a:avLst/>
          </a:prstGeom>
        </p:spPr>
      </p:pic>
      <p:sp>
        <p:nvSpPr>
          <p:cNvPr id="10" name="TextBox 9">
            <a:extLst>
              <a:ext uri="{FF2B5EF4-FFF2-40B4-BE49-F238E27FC236}">
                <a16:creationId xmlns:a16="http://schemas.microsoft.com/office/drawing/2014/main" id="{D03798E2-E937-4B6A-893F-2C5145BDB7F3}"/>
              </a:ext>
            </a:extLst>
          </p:cNvPr>
          <p:cNvSpPr txBox="1"/>
          <p:nvPr/>
        </p:nvSpPr>
        <p:spPr>
          <a:xfrm>
            <a:off x="507910" y="3980606"/>
            <a:ext cx="8128180"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We offer a Medicare Advantage plan for State of Oklahoma </a:t>
            </a:r>
          </a:p>
          <a:p>
            <a:pPr marL="0" marR="0" indent="0" algn="ct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Calibri"/>
              </a:rPr>
              <a:t>Retirees. If you are a State of Oklahoma Retiree, call us today or visit </a:t>
            </a:r>
          </a:p>
          <a:p>
            <a:pPr marL="0" marR="0" indent="0" algn="ct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DB6C0F"/>
                </a:solidFill>
                <a:effectLst/>
                <a:uFillTx/>
                <a:latin typeface="+mn-lt"/>
                <a:ea typeface="+mn-ea"/>
                <a:cs typeface="+mn-cs"/>
                <a:sym typeface="Calibri"/>
                <a:hlinkClick r:id="rId8">
                  <a:extLst>
                    <a:ext uri="{A12FA001-AC4F-418D-AE19-62706E023703}">
                      <ahyp:hlinkClr xmlns:ahyp="http://schemas.microsoft.com/office/drawing/2018/hyperlinkcolor" val="tx"/>
                    </a:ext>
                  </a:extLst>
                </a:hlinkClick>
              </a:rPr>
              <a:t>www.GlobalHealth.com/osr</a:t>
            </a:r>
            <a:r>
              <a:rPr kumimoji="0" lang="en-US" sz="1800" b="0" i="0" u="none" strike="noStrike" cap="none" spc="0" normalizeH="0" baseline="0" dirty="0">
                <a:ln>
                  <a:noFill/>
                </a:ln>
                <a:solidFill>
                  <a:srgbClr val="DB6C0F"/>
                </a:solidFill>
                <a:effectLst/>
                <a:uFillTx/>
                <a:latin typeface="+mn-lt"/>
                <a:ea typeface="+mn-ea"/>
                <a:cs typeface="+mn-cs"/>
                <a:sym typeface="Calibri"/>
              </a:rPr>
              <a:t> </a:t>
            </a:r>
            <a:r>
              <a:rPr kumimoji="0" lang="en-US" sz="1800" b="0" i="0" u="none" strike="noStrike" cap="none" spc="0" normalizeH="0" baseline="0" dirty="0">
                <a:ln>
                  <a:noFill/>
                </a:ln>
                <a:solidFill>
                  <a:srgbClr val="000000"/>
                </a:solidFill>
                <a:effectLst/>
                <a:uFillTx/>
                <a:latin typeface="+mn-lt"/>
                <a:ea typeface="+mn-ea"/>
                <a:cs typeface="+mn-cs"/>
                <a:sym typeface="Calibri"/>
              </a:rPr>
              <a:t>to learn more about this plan.</a:t>
            </a:r>
          </a:p>
        </p:txBody>
      </p:sp>
      <p:pic>
        <p:nvPicPr>
          <p:cNvPr id="25" name="Picture 24" descr="A picture containing drawing&#10;&#10;Description automatically generated">
            <a:extLst>
              <a:ext uri="{FF2B5EF4-FFF2-40B4-BE49-F238E27FC236}">
                <a16:creationId xmlns:a16="http://schemas.microsoft.com/office/drawing/2014/main" id="{032246B2-CBEE-4FE4-8AE3-08E7BA88868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34216" y="3192402"/>
            <a:ext cx="476250" cy="476250"/>
          </a:xfrm>
          <a:prstGeom prst="rect">
            <a:avLst/>
          </a:prstGeom>
        </p:spPr>
      </p:pic>
      <p:sp>
        <p:nvSpPr>
          <p:cNvPr id="26" name="TextBox 25">
            <a:extLst>
              <a:ext uri="{FF2B5EF4-FFF2-40B4-BE49-F238E27FC236}">
                <a16:creationId xmlns:a16="http://schemas.microsoft.com/office/drawing/2014/main" id="{E5F85C33-85BA-4E9A-9D3F-15EAA0BE8D63}"/>
              </a:ext>
            </a:extLst>
          </p:cNvPr>
          <p:cNvSpPr txBox="1"/>
          <p:nvPr/>
        </p:nvSpPr>
        <p:spPr>
          <a:xfrm>
            <a:off x="3174489" y="3240919"/>
            <a:ext cx="1976714" cy="415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dirty="0">
                <a:solidFill>
                  <a:srgbClr val="0072B1"/>
                </a:solidFill>
              </a:rPr>
              <a:t>	</a:t>
            </a:r>
            <a:r>
              <a:rPr lang="en-US" sz="2100" dirty="0">
                <a:solidFill>
                  <a:srgbClr val="0072B1"/>
                </a:solidFill>
                <a:latin typeface="+mj-lt"/>
              </a:rPr>
              <a:t>Find us on </a:t>
            </a:r>
            <a:endParaRPr kumimoji="0" lang="en-US" sz="2100" b="0" i="0" u="none" strike="noStrike" cap="none" spc="0" normalizeH="0" baseline="0" dirty="0">
              <a:ln>
                <a:noFill/>
              </a:ln>
              <a:solidFill>
                <a:srgbClr val="0072B1"/>
              </a:solidFill>
              <a:effectLst/>
              <a:uFillTx/>
              <a:latin typeface="+mj-lt"/>
              <a:sym typeface="Calibri"/>
            </a:endParaRPr>
          </a:p>
        </p:txBody>
      </p:sp>
      <p:sp>
        <p:nvSpPr>
          <p:cNvPr id="32" name="TextBox 31">
            <a:extLst>
              <a:ext uri="{FF2B5EF4-FFF2-40B4-BE49-F238E27FC236}">
                <a16:creationId xmlns:a16="http://schemas.microsoft.com/office/drawing/2014/main" id="{36B24F70-82EB-4AA9-A626-B588656F84F7}"/>
              </a:ext>
            </a:extLst>
          </p:cNvPr>
          <p:cNvSpPr txBox="1"/>
          <p:nvPr/>
        </p:nvSpPr>
        <p:spPr>
          <a:xfrm>
            <a:off x="1910487" y="3600211"/>
            <a:ext cx="5252148"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US" sz="1600" b="1" dirty="0">
                <a:solidFill>
                  <a:srgbClr val="232323"/>
                </a:solidFill>
                <a:latin typeface="Verdana" panose="020B0604030504040204" pitchFamily="34" charset="0"/>
                <a:ea typeface="Verdana" panose="020B0604030504040204" pitchFamily="34" charset="0"/>
                <a:cs typeface="Gotham Bold" pitchFamily="50" charset="0"/>
              </a:rPr>
              <a:t>GlobalHealth Inc.</a:t>
            </a:r>
            <a:endParaRPr kumimoji="0" lang="en-US" sz="1600" b="1" i="0" u="none" strike="noStrike" cap="none" spc="0" normalizeH="0" baseline="0" dirty="0">
              <a:ln>
                <a:noFill/>
              </a:ln>
              <a:solidFill>
                <a:srgbClr val="232323"/>
              </a:solidFill>
              <a:uFillTx/>
              <a:latin typeface="Verdana" panose="020B0604030504040204" pitchFamily="34" charset="0"/>
              <a:ea typeface="Verdana" panose="020B0604030504040204" pitchFamily="34" charset="0"/>
              <a:cs typeface="Gotham Bold" pitchFamily="50" charset="0"/>
              <a:sym typeface="Calibri"/>
            </a:endParaRPr>
          </a:p>
        </p:txBody>
      </p:sp>
      <p:sp>
        <p:nvSpPr>
          <p:cNvPr id="3" name="TextBox 2">
            <a:extLst>
              <a:ext uri="{FF2B5EF4-FFF2-40B4-BE49-F238E27FC236}">
                <a16:creationId xmlns:a16="http://schemas.microsoft.com/office/drawing/2014/main" id="{85FC1854-F908-4D74-B13E-157474C9BC8D}"/>
              </a:ext>
            </a:extLst>
          </p:cNvPr>
          <p:cNvSpPr txBox="1"/>
          <p:nvPr/>
        </p:nvSpPr>
        <p:spPr>
          <a:xfrm>
            <a:off x="440278" y="5694476"/>
            <a:ext cx="8386618"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endParaRPr lang="en-US" sz="1800" b="0" i="0" u="none" strike="noStrike" baseline="0" dirty="0">
              <a:solidFill>
                <a:srgbClr val="000000"/>
              </a:solidFill>
              <a:latin typeface="Myriad Pro" panose="020B0503030403020204" pitchFamily="34" charset="0"/>
            </a:endParaRPr>
          </a:p>
          <a:p>
            <a:pPr algn="ctr"/>
            <a:r>
              <a:rPr lang="en-US" sz="900" b="0" i="0" u="none" strike="noStrike" baseline="0" dirty="0">
                <a:solidFill>
                  <a:schemeClr val="tx1"/>
                </a:solidFill>
              </a:rPr>
              <a:t>By calling the listed numbe</a:t>
            </a:r>
            <a:r>
              <a:rPr lang="en-US" sz="900" dirty="0">
                <a:solidFill>
                  <a:schemeClr val="tx1"/>
                </a:solidFill>
              </a:rPr>
              <a:t>r you may be speaking to a licensed sales representative.</a:t>
            </a:r>
            <a:endParaRPr lang="en-US" sz="900" b="0" i="0" u="none" strike="noStrike" baseline="0" dirty="0">
              <a:solidFill>
                <a:schemeClr val="tx1"/>
              </a:solidFill>
            </a:endParaRPr>
          </a:p>
          <a:p>
            <a:pPr algn="ctr"/>
            <a:r>
              <a:rPr lang="en-US" sz="900" b="0" i="0" u="none" strike="noStrike" baseline="0" dirty="0">
                <a:solidFill>
                  <a:schemeClr val="tx1"/>
                </a:solidFill>
              </a:rPr>
              <a:t>GlobalHealth is an HMO plan with a Medicare contract. Enrollment in GlobalHealth depends on contract renewal. </a:t>
            </a:r>
          </a:p>
          <a:p>
            <a:pPr algn="ctr"/>
            <a:r>
              <a:rPr lang="en-US" sz="900" b="0" i="0" u="none" strike="noStrike" baseline="0" dirty="0">
                <a:solidFill>
                  <a:schemeClr val="tx1"/>
                </a:solidFill>
              </a:rPr>
              <a:t>GlobalHealth complies with applicable Federal civil rights laws and does not discriminate on the basis of race, color, national origin, age, disability, or sex. ATENCIÓN: </a:t>
            </a:r>
            <a:r>
              <a:rPr lang="en-US" sz="900" b="0" i="0" u="none" strike="noStrike" baseline="0" dirty="0" err="1">
                <a:solidFill>
                  <a:schemeClr val="tx1"/>
                </a:solidFill>
              </a:rPr>
              <a:t>si</a:t>
            </a:r>
            <a:r>
              <a:rPr lang="en-US" sz="900" b="0" i="0" u="none" strike="noStrike" baseline="0" dirty="0">
                <a:solidFill>
                  <a:schemeClr val="tx1"/>
                </a:solidFill>
              </a:rPr>
              <a:t> </a:t>
            </a:r>
            <a:r>
              <a:rPr lang="en-US" sz="900" b="0" i="0" u="none" strike="noStrike" baseline="0" dirty="0" err="1">
                <a:solidFill>
                  <a:schemeClr val="tx1"/>
                </a:solidFill>
              </a:rPr>
              <a:t>habla</a:t>
            </a:r>
            <a:r>
              <a:rPr lang="en-US" sz="900" b="0" i="0" u="none" strike="noStrike" baseline="0" dirty="0">
                <a:solidFill>
                  <a:schemeClr val="tx1"/>
                </a:solidFill>
              </a:rPr>
              <a:t> </a:t>
            </a:r>
            <a:r>
              <a:rPr lang="en-US" sz="900" b="0" i="0" u="none" strike="noStrike" baseline="0" dirty="0" err="1">
                <a:solidFill>
                  <a:schemeClr val="tx1"/>
                </a:solidFill>
              </a:rPr>
              <a:t>español</a:t>
            </a:r>
            <a:r>
              <a:rPr lang="en-US" sz="900" b="0" i="0" u="none" strike="noStrike" baseline="0" dirty="0">
                <a:solidFill>
                  <a:schemeClr val="tx1"/>
                </a:solidFill>
              </a:rPr>
              <a:t>, </a:t>
            </a:r>
            <a:r>
              <a:rPr lang="en-US" sz="900" b="0" i="0" u="none" strike="noStrike" baseline="0" dirty="0" err="1">
                <a:solidFill>
                  <a:schemeClr val="tx1"/>
                </a:solidFill>
              </a:rPr>
              <a:t>tiene</a:t>
            </a:r>
            <a:r>
              <a:rPr lang="en-US" sz="900" b="0" i="0" u="none" strike="noStrike" baseline="0" dirty="0">
                <a:solidFill>
                  <a:schemeClr val="tx1"/>
                </a:solidFill>
              </a:rPr>
              <a:t> a </a:t>
            </a:r>
            <a:r>
              <a:rPr lang="en-US" sz="900" b="0" i="0" u="none" strike="noStrike" baseline="0" dirty="0" err="1">
                <a:solidFill>
                  <a:schemeClr val="tx1"/>
                </a:solidFill>
              </a:rPr>
              <a:t>su</a:t>
            </a:r>
            <a:r>
              <a:rPr lang="en-US" sz="900" b="0" i="0" u="none" strike="noStrike" baseline="0" dirty="0">
                <a:solidFill>
                  <a:schemeClr val="tx1"/>
                </a:solidFill>
              </a:rPr>
              <a:t> </a:t>
            </a:r>
            <a:r>
              <a:rPr lang="en-US" sz="900" b="0" i="0" u="none" strike="noStrike" baseline="0" dirty="0" err="1">
                <a:solidFill>
                  <a:schemeClr val="tx1"/>
                </a:solidFill>
              </a:rPr>
              <a:t>disposición</a:t>
            </a:r>
            <a:r>
              <a:rPr lang="en-US" sz="900" b="0" i="0" u="none" strike="noStrike" baseline="0" dirty="0">
                <a:solidFill>
                  <a:schemeClr val="tx1"/>
                </a:solidFill>
              </a:rPr>
              <a:t> </a:t>
            </a:r>
            <a:r>
              <a:rPr lang="en-US" sz="900" b="0" i="0" u="none" strike="noStrike" baseline="0" dirty="0" err="1">
                <a:solidFill>
                  <a:schemeClr val="tx1"/>
                </a:solidFill>
              </a:rPr>
              <a:t>servicios</a:t>
            </a:r>
            <a:r>
              <a:rPr lang="en-US" sz="900" b="0" i="0" u="none" strike="noStrike" baseline="0" dirty="0">
                <a:solidFill>
                  <a:schemeClr val="tx1"/>
                </a:solidFill>
              </a:rPr>
              <a:t> </a:t>
            </a:r>
            <a:r>
              <a:rPr lang="en-US" sz="900" b="0" i="0" u="none" strike="noStrike" baseline="0" dirty="0" err="1">
                <a:solidFill>
                  <a:schemeClr val="tx1"/>
                </a:solidFill>
              </a:rPr>
              <a:t>gratuitos</a:t>
            </a:r>
            <a:r>
              <a:rPr lang="en-US" sz="900" b="0" i="0" u="none" strike="noStrike" baseline="0" dirty="0">
                <a:solidFill>
                  <a:schemeClr val="tx1"/>
                </a:solidFill>
              </a:rPr>
              <a:t> de </a:t>
            </a:r>
            <a:r>
              <a:rPr lang="en-US" sz="900" b="0" i="0" u="none" strike="noStrike" baseline="0" dirty="0" err="1">
                <a:solidFill>
                  <a:schemeClr val="tx1"/>
                </a:solidFill>
              </a:rPr>
              <a:t>asistencia</a:t>
            </a:r>
            <a:r>
              <a:rPr lang="en-US" sz="900" b="0" i="0" u="none" strike="noStrike" baseline="0" dirty="0">
                <a:solidFill>
                  <a:schemeClr val="tx1"/>
                </a:solidFill>
              </a:rPr>
              <a:t> </a:t>
            </a:r>
            <a:r>
              <a:rPr lang="en-US" sz="900" b="0" i="0" u="none" strike="noStrike" baseline="0" dirty="0" err="1">
                <a:solidFill>
                  <a:schemeClr val="tx1"/>
                </a:solidFill>
              </a:rPr>
              <a:t>lingüística</a:t>
            </a:r>
            <a:r>
              <a:rPr lang="en-US" sz="900" b="0" i="0" u="none" strike="noStrike" baseline="0" dirty="0">
                <a:solidFill>
                  <a:schemeClr val="tx1"/>
                </a:solidFill>
              </a:rPr>
              <a:t>. </a:t>
            </a:r>
            <a:r>
              <a:rPr lang="en-US" sz="900" b="0" i="0" u="none" strike="noStrike" baseline="0" dirty="0" err="1">
                <a:solidFill>
                  <a:schemeClr val="tx1"/>
                </a:solidFill>
              </a:rPr>
              <a:t>Llame</a:t>
            </a:r>
            <a:r>
              <a:rPr lang="en-US" sz="900" b="0" i="0" u="none" strike="noStrike" baseline="0" dirty="0">
                <a:solidFill>
                  <a:schemeClr val="tx1"/>
                </a:solidFill>
              </a:rPr>
              <a:t> al 1-844-280-5555 (TTY: 711). CHÚ Ý: </a:t>
            </a:r>
            <a:r>
              <a:rPr lang="en-US" sz="900" b="0" i="0" u="none" strike="noStrike" baseline="0" dirty="0" err="1">
                <a:solidFill>
                  <a:schemeClr val="tx1"/>
                </a:solidFill>
              </a:rPr>
              <a:t>Nếu</a:t>
            </a:r>
            <a:r>
              <a:rPr lang="en-US" sz="900" b="0" i="0" u="none" strike="noStrike" baseline="0" dirty="0">
                <a:solidFill>
                  <a:schemeClr val="tx1"/>
                </a:solidFill>
              </a:rPr>
              <a:t> </a:t>
            </a:r>
            <a:r>
              <a:rPr lang="en-US" sz="900" b="0" i="0" u="none" strike="noStrike" baseline="0" dirty="0" err="1">
                <a:solidFill>
                  <a:schemeClr val="tx1"/>
                </a:solidFill>
              </a:rPr>
              <a:t>bạn</a:t>
            </a:r>
            <a:r>
              <a:rPr lang="en-US" sz="900" b="0" i="0" u="none" strike="noStrike" baseline="0" dirty="0">
                <a:solidFill>
                  <a:schemeClr val="tx1"/>
                </a:solidFill>
              </a:rPr>
              <a:t> </a:t>
            </a:r>
            <a:r>
              <a:rPr lang="en-US" sz="900" b="0" i="0" u="none" strike="noStrike" baseline="0" dirty="0" err="1">
                <a:solidFill>
                  <a:schemeClr val="tx1"/>
                </a:solidFill>
              </a:rPr>
              <a:t>nói</a:t>
            </a:r>
            <a:r>
              <a:rPr lang="en-US" sz="900" b="0" i="0" u="none" strike="noStrike" baseline="0" dirty="0">
                <a:solidFill>
                  <a:schemeClr val="tx1"/>
                </a:solidFill>
              </a:rPr>
              <a:t> </a:t>
            </a:r>
            <a:r>
              <a:rPr lang="en-US" sz="900" b="0" i="0" u="none" strike="noStrike" baseline="0" dirty="0" err="1">
                <a:solidFill>
                  <a:schemeClr val="tx1"/>
                </a:solidFill>
              </a:rPr>
              <a:t>Tiếng</a:t>
            </a:r>
            <a:r>
              <a:rPr lang="en-US" sz="900" b="0" i="0" u="none" strike="noStrike" baseline="0" dirty="0">
                <a:solidFill>
                  <a:schemeClr val="tx1"/>
                </a:solidFill>
              </a:rPr>
              <a:t> </a:t>
            </a:r>
            <a:r>
              <a:rPr lang="en-US" sz="900" b="0" i="0" u="none" strike="noStrike" baseline="0" dirty="0" err="1">
                <a:solidFill>
                  <a:schemeClr val="tx1"/>
                </a:solidFill>
              </a:rPr>
              <a:t>Việt</a:t>
            </a:r>
            <a:r>
              <a:rPr lang="en-US" sz="900" b="0" i="0" u="none" strike="noStrike" baseline="0" dirty="0">
                <a:solidFill>
                  <a:schemeClr val="tx1"/>
                </a:solidFill>
              </a:rPr>
              <a:t>, </a:t>
            </a:r>
            <a:r>
              <a:rPr lang="en-US" sz="900" b="0" i="0" u="none" strike="noStrike" baseline="0" dirty="0" err="1">
                <a:solidFill>
                  <a:schemeClr val="tx1"/>
                </a:solidFill>
              </a:rPr>
              <a:t>có</a:t>
            </a:r>
            <a:r>
              <a:rPr lang="en-US" sz="900" b="0" i="0" u="none" strike="noStrike" baseline="0" dirty="0">
                <a:solidFill>
                  <a:schemeClr val="tx1"/>
                </a:solidFill>
              </a:rPr>
              <a:t> </a:t>
            </a:r>
            <a:r>
              <a:rPr lang="en-US" sz="900" b="0" i="0" u="none" strike="noStrike" baseline="0" dirty="0" err="1">
                <a:solidFill>
                  <a:schemeClr val="tx1"/>
                </a:solidFill>
              </a:rPr>
              <a:t>các</a:t>
            </a:r>
            <a:r>
              <a:rPr lang="en-US" sz="900" b="0" i="0" u="none" strike="noStrike" baseline="0" dirty="0">
                <a:solidFill>
                  <a:schemeClr val="tx1"/>
                </a:solidFill>
              </a:rPr>
              <a:t> </a:t>
            </a:r>
            <a:r>
              <a:rPr lang="en-US" sz="900" b="0" i="0" u="none" strike="noStrike" baseline="0" dirty="0" err="1">
                <a:solidFill>
                  <a:schemeClr val="tx1"/>
                </a:solidFill>
              </a:rPr>
              <a:t>dịch</a:t>
            </a:r>
            <a:r>
              <a:rPr lang="en-US" sz="900" b="0" i="0" u="none" strike="noStrike" baseline="0" dirty="0">
                <a:solidFill>
                  <a:schemeClr val="tx1"/>
                </a:solidFill>
              </a:rPr>
              <a:t> </a:t>
            </a:r>
            <a:r>
              <a:rPr lang="en-US" sz="900" b="0" i="0" u="none" strike="noStrike" baseline="0" dirty="0" err="1">
                <a:solidFill>
                  <a:schemeClr val="tx1"/>
                </a:solidFill>
              </a:rPr>
              <a:t>vụ</a:t>
            </a:r>
            <a:r>
              <a:rPr lang="en-US" sz="900" b="0" i="0" u="none" strike="noStrike" baseline="0" dirty="0">
                <a:solidFill>
                  <a:schemeClr val="tx1"/>
                </a:solidFill>
              </a:rPr>
              <a:t> </a:t>
            </a:r>
            <a:r>
              <a:rPr lang="en-US" sz="900" b="0" i="0" u="none" strike="noStrike" baseline="0" dirty="0" err="1">
                <a:solidFill>
                  <a:schemeClr val="tx1"/>
                </a:solidFill>
              </a:rPr>
              <a:t>hỗ</a:t>
            </a:r>
            <a:r>
              <a:rPr lang="en-US" sz="900" b="0" i="0" u="none" strike="noStrike" baseline="0" dirty="0">
                <a:solidFill>
                  <a:schemeClr val="tx1"/>
                </a:solidFill>
              </a:rPr>
              <a:t> </a:t>
            </a:r>
            <a:r>
              <a:rPr lang="en-US" sz="900" b="0" i="0" u="none" strike="noStrike" baseline="0" dirty="0" err="1">
                <a:solidFill>
                  <a:schemeClr val="tx1"/>
                </a:solidFill>
              </a:rPr>
              <a:t>trợ</a:t>
            </a:r>
            <a:r>
              <a:rPr lang="en-US" sz="900" b="0" i="0" u="none" strike="noStrike" baseline="0" dirty="0">
                <a:solidFill>
                  <a:schemeClr val="tx1"/>
                </a:solidFill>
              </a:rPr>
              <a:t> </a:t>
            </a:r>
            <a:r>
              <a:rPr lang="en-US" sz="900" b="0" i="0" u="none" strike="noStrike" baseline="0" dirty="0" err="1">
                <a:solidFill>
                  <a:schemeClr val="tx1"/>
                </a:solidFill>
              </a:rPr>
              <a:t>ngôn</a:t>
            </a:r>
            <a:r>
              <a:rPr lang="en-US" sz="900" b="0" i="0" u="none" strike="noStrike" baseline="0" dirty="0">
                <a:solidFill>
                  <a:schemeClr val="tx1"/>
                </a:solidFill>
              </a:rPr>
              <a:t> </a:t>
            </a:r>
            <a:r>
              <a:rPr lang="en-US" sz="900" b="0" i="0" u="none" strike="noStrike" baseline="0" dirty="0" err="1">
                <a:solidFill>
                  <a:schemeClr val="tx1"/>
                </a:solidFill>
              </a:rPr>
              <a:t>ngữ</a:t>
            </a:r>
            <a:r>
              <a:rPr lang="en-US" sz="900" b="0" i="0" u="none" strike="noStrike" baseline="0" dirty="0">
                <a:solidFill>
                  <a:schemeClr val="tx1"/>
                </a:solidFill>
              </a:rPr>
              <a:t> </a:t>
            </a:r>
            <a:r>
              <a:rPr lang="en-US" sz="900" b="0" i="0" u="none" strike="noStrike" baseline="0" dirty="0" err="1">
                <a:solidFill>
                  <a:schemeClr val="tx1"/>
                </a:solidFill>
              </a:rPr>
              <a:t>miễn</a:t>
            </a:r>
            <a:r>
              <a:rPr lang="en-US" sz="900" b="0" i="0" u="none" strike="noStrike" baseline="0" dirty="0">
                <a:solidFill>
                  <a:schemeClr val="tx1"/>
                </a:solidFill>
              </a:rPr>
              <a:t> </a:t>
            </a:r>
            <a:r>
              <a:rPr lang="en-US" sz="900" b="0" i="0" u="none" strike="noStrike" baseline="0" dirty="0" err="1">
                <a:solidFill>
                  <a:schemeClr val="tx1"/>
                </a:solidFill>
              </a:rPr>
              <a:t>phí</a:t>
            </a:r>
            <a:r>
              <a:rPr lang="en-US" sz="900" b="0" i="0" u="none" strike="noStrike" baseline="0" dirty="0">
                <a:solidFill>
                  <a:schemeClr val="tx1"/>
                </a:solidFill>
              </a:rPr>
              <a:t> </a:t>
            </a:r>
            <a:r>
              <a:rPr lang="en-US" sz="900" b="0" i="0" u="none" strike="noStrike" baseline="0" dirty="0" err="1">
                <a:solidFill>
                  <a:schemeClr val="tx1"/>
                </a:solidFill>
              </a:rPr>
              <a:t>dành</a:t>
            </a:r>
            <a:r>
              <a:rPr lang="en-US" sz="900" b="0" i="0" u="none" strike="noStrike" baseline="0" dirty="0">
                <a:solidFill>
                  <a:schemeClr val="tx1"/>
                </a:solidFill>
              </a:rPr>
              <a:t> </a:t>
            </a:r>
            <a:r>
              <a:rPr lang="en-US" sz="900" b="0" i="0" u="none" strike="noStrike" baseline="0" dirty="0" err="1">
                <a:solidFill>
                  <a:schemeClr val="tx1"/>
                </a:solidFill>
              </a:rPr>
              <a:t>cho</a:t>
            </a:r>
            <a:r>
              <a:rPr lang="en-US" sz="900" b="0" i="0" u="none" strike="noStrike" baseline="0" dirty="0">
                <a:solidFill>
                  <a:schemeClr val="tx1"/>
                </a:solidFill>
              </a:rPr>
              <a:t> </a:t>
            </a:r>
            <a:r>
              <a:rPr lang="en-US" sz="900" b="0" i="0" u="none" strike="noStrike" baseline="0" dirty="0" err="1">
                <a:solidFill>
                  <a:schemeClr val="tx1"/>
                </a:solidFill>
              </a:rPr>
              <a:t>bạn</a:t>
            </a:r>
            <a:r>
              <a:rPr lang="en-US" sz="900" b="0" i="0" u="none" strike="noStrike" baseline="0" dirty="0">
                <a:solidFill>
                  <a:schemeClr val="tx1"/>
                </a:solidFill>
              </a:rPr>
              <a:t>. </a:t>
            </a:r>
            <a:r>
              <a:rPr lang="en-US" sz="900" b="0" i="0" u="none" strike="noStrike" baseline="0" dirty="0" err="1">
                <a:solidFill>
                  <a:schemeClr val="tx1"/>
                </a:solidFill>
              </a:rPr>
              <a:t>Gọi</a:t>
            </a:r>
            <a:r>
              <a:rPr lang="en-US" sz="900" b="0" i="0" u="none" strike="noStrike" baseline="0" dirty="0">
                <a:solidFill>
                  <a:schemeClr val="tx1"/>
                </a:solidFill>
              </a:rPr>
              <a:t> </a:t>
            </a:r>
            <a:r>
              <a:rPr lang="en-US" sz="900" b="0" i="0" u="none" strike="noStrike" baseline="0" dirty="0" err="1">
                <a:solidFill>
                  <a:schemeClr val="tx1"/>
                </a:solidFill>
              </a:rPr>
              <a:t>số</a:t>
            </a:r>
            <a:r>
              <a:rPr lang="en-US" sz="900" b="0" i="0" u="none" strike="noStrike" baseline="0" dirty="0">
                <a:solidFill>
                  <a:schemeClr val="tx1"/>
                </a:solidFill>
              </a:rPr>
              <a:t> 1-844-280-5555 (TTY: 711). </a:t>
            </a:r>
          </a:p>
          <a:p>
            <a:pPr algn="ctr"/>
            <a:r>
              <a:rPr kumimoji="0" lang="en-US" sz="900" cap="none" spc="0" normalizeH="0" dirty="0">
                <a:ln>
                  <a:noFill/>
                </a:ln>
                <a:solidFill>
                  <a:schemeClr val="tx1"/>
                </a:solidFill>
                <a:effectLst/>
                <a:uFillTx/>
                <a:sym typeface="Calibri"/>
              </a:rPr>
              <a:t>H3706_OSR</a:t>
            </a:r>
            <a:r>
              <a:rPr lang="en-US" sz="900" dirty="0">
                <a:solidFill>
                  <a:schemeClr val="tx1"/>
                </a:solidFill>
              </a:rPr>
              <a:t>STPRESENTATION_2021_M</a:t>
            </a:r>
            <a:endParaRPr kumimoji="0" lang="en-US" sz="900" b="0" i="0" u="none" strike="noStrike" cap="none" spc="0" normalizeH="0" baseline="0" dirty="0">
              <a:ln>
                <a:noFill/>
              </a:ln>
              <a:solidFill>
                <a:schemeClr val="tx1"/>
              </a:solidFill>
              <a:effectLst/>
              <a:uFillTx/>
              <a:sym typeface="Calibri"/>
            </a:endParaRPr>
          </a:p>
        </p:txBody>
      </p:sp>
      <p:sp>
        <p:nvSpPr>
          <p:cNvPr id="11" name="TextBox 10">
            <a:extLst>
              <a:ext uri="{FF2B5EF4-FFF2-40B4-BE49-F238E27FC236}">
                <a16:creationId xmlns:a16="http://schemas.microsoft.com/office/drawing/2014/main" id="{9FE38555-93F0-45FF-A43A-A1CBC52EE8E8}"/>
              </a:ext>
            </a:extLst>
          </p:cNvPr>
          <p:cNvSpPr txBox="1"/>
          <p:nvPr/>
        </p:nvSpPr>
        <p:spPr>
          <a:xfrm>
            <a:off x="8211127" y="6640945"/>
            <a:ext cx="886703"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dirty="0">
                <a:ln>
                  <a:noFill/>
                </a:ln>
                <a:solidFill>
                  <a:srgbClr val="000000"/>
                </a:solidFill>
                <a:effectLst/>
                <a:uFillTx/>
                <a:latin typeface="+mn-lt"/>
                <a:ea typeface="+mn-ea"/>
                <a:cs typeface="+mn-cs"/>
                <a:sym typeface="Calibri"/>
              </a:rPr>
              <a:t>MLGMH21-ST</a:t>
            </a:r>
          </a:p>
        </p:txBody>
      </p:sp>
      <p:sp>
        <p:nvSpPr>
          <p:cNvPr id="12" name="TextBox 11">
            <a:extLst>
              <a:ext uri="{FF2B5EF4-FFF2-40B4-BE49-F238E27FC236}">
                <a16:creationId xmlns:a16="http://schemas.microsoft.com/office/drawing/2014/main" id="{21380533-20A3-4809-8ECD-2B3D7FDAECCD}"/>
              </a:ext>
            </a:extLst>
          </p:cNvPr>
          <p:cNvSpPr txBox="1"/>
          <p:nvPr/>
        </p:nvSpPr>
        <p:spPr>
          <a:xfrm>
            <a:off x="96169" y="6639630"/>
            <a:ext cx="886703"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dirty="0">
                <a:ln>
                  <a:noFill/>
                </a:ln>
                <a:solidFill>
                  <a:srgbClr val="000000"/>
                </a:solidFill>
                <a:effectLst/>
                <a:uFillTx/>
                <a:latin typeface="+mn-lt"/>
                <a:ea typeface="+mn-ea"/>
                <a:cs typeface="+mn-cs"/>
                <a:sym typeface="Calibri"/>
              </a:rPr>
              <a:t>STSH 2021</a:t>
            </a:r>
          </a:p>
        </p:txBody>
      </p:sp>
      <p:pic>
        <p:nvPicPr>
          <p:cNvPr id="27" name="Recorded Sound">
            <a:hlinkClick r:id="" action="ppaction://media"/>
            <a:extLst>
              <a:ext uri="{FF2B5EF4-FFF2-40B4-BE49-F238E27FC236}">
                <a16:creationId xmlns:a16="http://schemas.microsoft.com/office/drawing/2014/main" id="{AC13FFA1-C601-4955-90D5-6D190864D8FE}"/>
              </a:ext>
            </a:extLst>
          </p:cNvPr>
          <p:cNvPicPr>
            <a:picLocks noChangeAspect="1"/>
          </p:cNvPicPr>
          <p:nvPr>
            <a:audioFile r:link="rId1"/>
            <p:extLst>
              <p:ext uri="{DAA4B4D4-6D71-4841-9C94-3DE7FCFB9230}">
                <p14:media xmlns:p14="http://schemas.microsoft.com/office/powerpoint/2010/main" r:embed="rId2">
                  <p14:trim st="700" end="15064.3832"/>
                  <p14:fade in="1250"/>
                </p14:media>
              </p:ext>
            </p:extLst>
          </p:nvPr>
        </p:nvPicPr>
        <p:blipFill>
          <a:blip r:embed="rId10"/>
          <a:stretch>
            <a:fillRect/>
          </a:stretch>
        </p:blipFill>
        <p:spPr>
          <a:xfrm>
            <a:off x="8450517" y="5196750"/>
            <a:ext cx="609600" cy="609600"/>
          </a:xfrm>
          <a:prstGeom prst="rect">
            <a:avLst/>
          </a:prstGeom>
        </p:spPr>
      </p:pic>
    </p:spTree>
    <p:extLst>
      <p:ext uri="{BB962C8B-B14F-4D97-AF65-F5344CB8AC3E}">
        <p14:creationId xmlns:p14="http://schemas.microsoft.com/office/powerpoint/2010/main" val="580917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6577"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27"/>
                </p:tgtEl>
              </p:cMediaNode>
            </p:audio>
            <p:audio>
              <p:cMediaNode showWhenStopped="0">
                <p:cTn id="8" fill="hold" display="0">
                  <p:stCondLst>
                    <p:cond delay="indefinite"/>
                  </p:stCondLst>
                  <p:endCondLst>
                    <p:cond evt="onStopAudio" delay="0">
                      <p:tgtEl>
                        <p:sldTgt/>
                      </p:tgtEl>
                    </p:cond>
                  </p:endCondLst>
                </p:cTn>
                <p:tgtEl>
                  <p:spTgt spid="27"/>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1"/>
</p:tagLst>
</file>

<file path=ppt/tags/tag2.xml><?xml version="1.0" encoding="utf-8"?>
<p:tagLst xmlns:a="http://schemas.openxmlformats.org/drawingml/2006/main" xmlns:r="http://schemas.openxmlformats.org/officeDocument/2006/relationships" xmlns:p="http://schemas.openxmlformats.org/presentationml/2006/main">
  <p:tag name="TIMING" val="|3.7"/>
</p:tagLst>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325771B43093743827D7FDCB9DF7557" ma:contentTypeVersion="15" ma:contentTypeDescription="Create a new document." ma:contentTypeScope="" ma:versionID="7ea1ca962f4b2030849b03acf2297e63">
  <xsd:schema xmlns:xsd="http://www.w3.org/2001/XMLSchema" xmlns:xs="http://www.w3.org/2001/XMLSchema" xmlns:p="http://schemas.microsoft.com/office/2006/metadata/properties" xmlns:ns1="http://schemas.microsoft.com/sharepoint/v3" xmlns:ns3="54c904a3-8098-45e6-b0b0-532380c6d8cd" xmlns:ns4="9c8746b3-7f5d-466c-b7ed-b6e757f11c92" targetNamespace="http://schemas.microsoft.com/office/2006/metadata/properties" ma:root="true" ma:fieldsID="bab0c126e92fca5793d3073f31e4266a" ns1:_="" ns3:_="" ns4:_="">
    <xsd:import namespace="http://schemas.microsoft.com/sharepoint/v3"/>
    <xsd:import namespace="54c904a3-8098-45e6-b0b0-532380c6d8cd"/>
    <xsd:import namespace="9c8746b3-7f5d-466c-b7ed-b6e757f11c9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c904a3-8098-45e6-b0b0-532380c6d8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8746b3-7f5d-466c-b7ed-b6e757f11c9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507F08-F6B2-46C3-8837-36D9E06D06CB}">
  <ds:schemaRefs>
    <ds:schemaRef ds:uri="http://schemas.microsoft.com/sharepoint/v3/contenttype/forms"/>
  </ds:schemaRefs>
</ds:datastoreItem>
</file>

<file path=customXml/itemProps2.xml><?xml version="1.0" encoding="utf-8"?>
<ds:datastoreItem xmlns:ds="http://schemas.openxmlformats.org/officeDocument/2006/customXml" ds:itemID="{223AADF3-0380-487A-A226-FE071960FA21}">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www.w3.org/XML/1998/namespace"/>
    <ds:schemaRef ds:uri="http://schemas.microsoft.com/sharepoint/v3"/>
    <ds:schemaRef ds:uri="9c8746b3-7f5d-466c-b7ed-b6e757f11c92"/>
    <ds:schemaRef ds:uri="http://purl.org/dc/elements/1.1/"/>
    <ds:schemaRef ds:uri="http://schemas.microsoft.com/office/infopath/2007/PartnerControls"/>
    <ds:schemaRef ds:uri="54c904a3-8098-45e6-b0b0-532380c6d8cd"/>
    <ds:schemaRef ds:uri="http://purl.org/dc/dcmitype/"/>
  </ds:schemaRefs>
</ds:datastoreItem>
</file>

<file path=customXml/itemProps3.xml><?xml version="1.0" encoding="utf-8"?>
<ds:datastoreItem xmlns:ds="http://schemas.openxmlformats.org/officeDocument/2006/customXml" ds:itemID="{D8CFF91C-4FCC-4EA0-B53E-A2DA7373D8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4c904a3-8098-45e6-b0b0-532380c6d8cd"/>
    <ds:schemaRef ds:uri="9c8746b3-7f5d-466c-b7ed-b6e757f11c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5119</TotalTime>
  <Words>905</Words>
  <Application>Microsoft Office PowerPoint</Application>
  <PresentationFormat>On-screen Show (4:3)</PresentationFormat>
  <Paragraphs>118</Paragraphs>
  <Slides>6</Slides>
  <Notes>3</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Helvetica</vt:lpstr>
      <vt:lpstr>Myriad Pro</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Lancaster, Diane</dc:creator>
  <cp:lastModifiedBy>Frosch, Kylie</cp:lastModifiedBy>
  <cp:revision>90</cp:revision>
  <cp:lastPrinted>2019-08-13T14:52:49Z</cp:lastPrinted>
  <dcterms:modified xsi:type="dcterms:W3CDTF">2020-08-18T14:48:35Z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0x010100F325771B43093743827D7FDCB9DF7557</vt:lpwstr>
  </property>
</Properties>
</file>